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969" r:id="rId4"/>
    <p:sldId id="2985" r:id="rId5"/>
    <p:sldId id="2972" r:id="rId6"/>
    <p:sldId id="2970" r:id="rId7"/>
    <p:sldId id="2978" r:id="rId8"/>
    <p:sldId id="2981" r:id="rId9"/>
    <p:sldId id="268" r:id="rId10"/>
    <p:sldId id="2776" r:id="rId11"/>
    <p:sldId id="2973" r:id="rId12"/>
    <p:sldId id="263" r:id="rId13"/>
  </p:sldIdLst>
  <p:sldSz cx="12192000" cy="6858000"/>
  <p:notesSz cx="6858000" cy="9144000"/>
  <p:embeddedFontLst>
    <p:embeddedFont>
      <p:font typeface="나눔고딕 ExtraBold" panose="020D0904000000000000" pitchFamily="50" charset="-127"/>
      <p:bold r:id="rId15"/>
    </p:embeddedFont>
    <p:embeddedFont>
      <p:font typeface="나눔스퀘어" panose="020B0600000101010101" pitchFamily="50" charset="-127"/>
      <p:regular r:id="rId16"/>
    </p:embeddedFont>
    <p:embeddedFont>
      <p:font typeface="나눔스퀘어 Bold" panose="020B0600000101010101" pitchFamily="50" charset="-127"/>
      <p:regular r:id="rId17"/>
      <p:bold r:id="rId18"/>
      <p:italic r:id="rId19"/>
      <p:boldItalic r:id="rId20"/>
    </p:embeddedFont>
    <p:embeddedFont>
      <p:font typeface="나눔스퀘어 ExtraBold" panose="020B0600000101010101" pitchFamily="50" charset="-127"/>
      <p:regular r:id="rId21"/>
      <p:bold r:id="rId22"/>
      <p:italic r:id="rId23"/>
      <p:boldItalic r:id="rId24"/>
    </p:embeddedFont>
    <p:embeddedFont>
      <p:font typeface="나눔스퀘어 Light" panose="020B0600000101010101" pitchFamily="50" charset="-127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에스코어 드림 4 Regular" panose="020B0503030302020204" pitchFamily="34" charset="-127"/>
      <p:regular r:id="rId31"/>
    </p:embeddedFont>
    <p:embeddedFont>
      <p:font typeface="에스코어 드림 6 Bold" panose="020B0703030302020204" pitchFamily="34" charset="-127"/>
      <p:bold r:id="rId32"/>
    </p:embeddedFont>
    <p:embeddedFont>
      <p:font typeface="에스코어 드림 9 Black" panose="020B0A03030302020204" pitchFamily="34" charset="-127"/>
      <p:bold r:id="rId33"/>
    </p:embeddedFont>
    <p:embeddedFont>
      <p:font typeface="타이포_쌍문동 B" panose="02020803020101020101" pitchFamily="18" charset="-127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J K" initials="HK" lastIdx="1" clrIdx="0">
    <p:extLst>
      <p:ext uri="{19B8F6BF-5375-455C-9EA6-DF929625EA0E}">
        <p15:presenceInfo xmlns:p15="http://schemas.microsoft.com/office/powerpoint/2012/main" userId="4907bd78673f6f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FECFCA"/>
    <a:srgbClr val="FF9797"/>
    <a:srgbClr val="F2F2F2"/>
    <a:srgbClr val="FF6F80"/>
    <a:srgbClr val="FEDAE2"/>
    <a:srgbClr val="5F9ED8"/>
    <a:srgbClr val="2C75B6"/>
    <a:srgbClr val="5B9BD6"/>
    <a:srgbClr val="5F9E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9" autoAdjust="0"/>
    <p:restoredTop sz="83497" autoAdjust="0"/>
  </p:normalViewPr>
  <p:slideViewPr>
    <p:cSldViewPr snapToGrid="0" showGuides="1">
      <p:cViewPr varScale="1">
        <p:scale>
          <a:sx n="95" d="100"/>
          <a:sy n="95" d="100"/>
        </p:scale>
        <p:origin x="1128" y="84"/>
      </p:cViewPr>
      <p:guideLst>
        <p:guide orient="horz" pos="2160"/>
        <p:guide pos="384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ableStyles" Target="tableStyle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5C3E7-D5B6-4D4C-AC90-E540A0FB2755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07A66-4945-284E-B470-B1922E3BC1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946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07A66-4945-284E-B470-B1922E3BC10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8977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07A66-4945-284E-B470-B1922E3BC10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9363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07A66-4945-284E-B470-B1922E3BC10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1093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ko-KR" dirty="0"/>
          </a:p>
          <a:p>
            <a:endParaRPr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07A66-4945-284E-B470-B1922E3BC10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0542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ko-KR" dirty="0"/>
          </a:p>
          <a:p>
            <a:endParaRPr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07A66-4945-284E-B470-B1922E3BC106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4713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07A66-4945-284E-B470-B1922E3BC10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5954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07A66-4945-284E-B470-B1922E3BC106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2572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07A66-4945-284E-B470-B1922E3BC106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144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2443384"/>
            <a:ext cx="617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나만의 음악 다이어리</a:t>
            </a:r>
            <a:endParaRPr lang="en-US" altLang="ko-KR" sz="22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B6C4B-258D-5441-B822-CC3B247CD9F2}"/>
              </a:ext>
            </a:extLst>
          </p:cNvPr>
          <p:cNvSpPr txBox="1"/>
          <p:nvPr/>
        </p:nvSpPr>
        <p:spPr>
          <a:xfrm>
            <a:off x="2991046" y="4715459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소프트웨어학부 김희주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이가빈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조성주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허윤서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강주혜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08" y="2874271"/>
            <a:ext cx="3533584" cy="151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48BC6C-2C5E-44E6-9771-E2F01B62261C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28">
            <a:extLst>
              <a:ext uri="{FF2B5EF4-FFF2-40B4-BE49-F238E27FC236}">
                <a16:creationId xmlns:a16="http://schemas.microsoft.com/office/drawing/2014/main" id="{BC052C55-80F3-1948-B29A-C62D9E20C6D8}"/>
              </a:ext>
            </a:extLst>
          </p:cNvPr>
          <p:cNvSpPr/>
          <p:nvPr/>
        </p:nvSpPr>
        <p:spPr>
          <a:xfrm>
            <a:off x="5568908" y="1487679"/>
            <a:ext cx="1054497" cy="41528"/>
          </a:xfrm>
          <a:prstGeom prst="rect">
            <a:avLst/>
          </a:prstGeom>
          <a:solidFill>
            <a:srgbClr val="FF6F80"/>
          </a:solidFill>
          <a:ln>
            <a:solidFill>
              <a:srgbClr val="FF6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490CD3-4788-B34B-A214-5347CA233716}"/>
              </a:ext>
            </a:extLst>
          </p:cNvPr>
          <p:cNvSpPr txBox="1"/>
          <p:nvPr/>
        </p:nvSpPr>
        <p:spPr>
          <a:xfrm>
            <a:off x="4155486" y="826465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기존 </a:t>
            </a:r>
            <a:r>
              <a:rPr lang="ko-KR" altLang="en-US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어플과의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 차이점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  <a:cs typeface="Lato Black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EBBCE6-C091-4DDC-B413-FE6B42E53634}"/>
              </a:ext>
            </a:extLst>
          </p:cNvPr>
          <p:cNvSpPr txBox="1"/>
          <p:nvPr/>
        </p:nvSpPr>
        <p:spPr>
          <a:xfrm>
            <a:off x="5360868" y="536354"/>
            <a:ext cx="1470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spc="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Mamu</a:t>
            </a:r>
            <a:r>
              <a:rPr lang="ko-KR" altLang="en-US" sz="11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 프로젝트</a:t>
            </a:r>
            <a:endParaRPr lang="en-US" sz="1100" spc="3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Lato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53527"/>
              </p:ext>
            </p:extLst>
          </p:nvPr>
        </p:nvGraphicFramePr>
        <p:xfrm>
          <a:off x="821652" y="2770597"/>
          <a:ext cx="10545652" cy="2781111"/>
        </p:xfrm>
        <a:graphic>
          <a:graphicData uri="http://schemas.openxmlformats.org/drawingml/2006/table">
            <a:tbl>
              <a:tblPr firstRow="1" bandRow="1">
                <a:effectLst>
                  <a:outerShdw blurRad="635000" dist="203200" dir="3300000" sx="98000" sy="98000" algn="tl" rotWithShape="0">
                    <a:prstClr val="black">
                      <a:alpha val="22000"/>
                    </a:prstClr>
                  </a:outerShdw>
                </a:effectLst>
                <a:tableStyleId>{5C22544A-7EE6-4342-B048-85BDC9FD1C3A}</a:tableStyleId>
              </a:tblPr>
              <a:tblGrid>
                <a:gridCol w="2316053">
                  <a:extLst>
                    <a:ext uri="{9D8B030D-6E8A-4147-A177-3AD203B41FA5}">
                      <a16:colId xmlns:a16="http://schemas.microsoft.com/office/drawing/2014/main" val="3744696575"/>
                    </a:ext>
                  </a:extLst>
                </a:gridCol>
                <a:gridCol w="2737002">
                  <a:extLst>
                    <a:ext uri="{9D8B030D-6E8A-4147-A177-3AD203B41FA5}">
                      <a16:colId xmlns:a16="http://schemas.microsoft.com/office/drawing/2014/main" val="177251454"/>
                    </a:ext>
                  </a:extLst>
                </a:gridCol>
                <a:gridCol w="2617940">
                  <a:extLst>
                    <a:ext uri="{9D8B030D-6E8A-4147-A177-3AD203B41FA5}">
                      <a16:colId xmlns:a16="http://schemas.microsoft.com/office/drawing/2014/main" val="2882179293"/>
                    </a:ext>
                  </a:extLst>
                </a:gridCol>
                <a:gridCol w="2874657">
                  <a:extLst>
                    <a:ext uri="{9D8B030D-6E8A-4147-A177-3AD203B41FA5}">
                      <a16:colId xmlns:a16="http://schemas.microsoft.com/office/drawing/2014/main" val="556073066"/>
                    </a:ext>
                  </a:extLst>
                </a:gridCol>
              </a:tblGrid>
              <a:tr h="78844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SNS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다이어리 </a:t>
                      </a:r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어플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600" b="0" spc="50" dirty="0" err="1">
                          <a:ln w="9525" cmpd="sng">
                            <a:noFill/>
                            <a:prstDash val="solid"/>
                          </a:ln>
                          <a:solidFill>
                            <a:srgbClr val="70AD47">
                              <a:tint val="1000"/>
                            </a:srgbClr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</a:t>
                      </a:r>
                      <a:r>
                        <a:rPr lang="en-US" altLang="ko-KR" sz="3600" b="0" spc="50" dirty="0" err="1">
                          <a:ln w="9525" cmpd="sng">
                            <a:solidFill>
                              <a:srgbClr val="F2F2F2"/>
                            </a:solidFill>
                            <a:prstDash val="solid"/>
                          </a:ln>
                          <a:solidFill>
                            <a:srgbClr val="FF6F8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</a:t>
                      </a:r>
                      <a:r>
                        <a:rPr lang="en-US" altLang="ko-KR" sz="3600" b="0" spc="50" dirty="0" err="1">
                          <a:ln w="9525" cmpd="sng">
                            <a:noFill/>
                            <a:prstDash val="solid"/>
                          </a:ln>
                          <a:solidFill>
                            <a:srgbClr val="70AD47">
                              <a:tint val="1000"/>
                            </a:srgbClr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mu</a:t>
                      </a:r>
                      <a:endParaRPr lang="ko-KR" altLang="en-US" sz="3600" b="0" spc="50" dirty="0">
                        <a:ln w="9525" cmpd="sng">
                          <a:noFill/>
                          <a:prstDash val="solid"/>
                        </a:ln>
                        <a:solidFill>
                          <a:srgbClr val="70AD47">
                            <a:tint val="1000"/>
                          </a:srgbClr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755833"/>
                  </a:ext>
                </a:extLst>
              </a:tr>
              <a:tr h="664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6F8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URL</a:t>
                      </a:r>
                      <a:r>
                        <a:rPr lang="en-US" altLang="ko-KR" baseline="0" dirty="0">
                          <a:solidFill>
                            <a:srgbClr val="FF6F8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rgbClr val="FF6F8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통한 영상 업로드</a:t>
                      </a:r>
                      <a:endParaRPr lang="ko-KR" altLang="en-US" dirty="0">
                        <a:solidFill>
                          <a:srgbClr val="FF6F8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</a:t>
                      </a:r>
                      <a:endParaRPr lang="ko-KR" alt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779395"/>
                  </a:ext>
                </a:extLst>
              </a:tr>
              <a:tr h="664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6F8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영상 길이 제한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△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ko-KR" alt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93599"/>
                  </a:ext>
                </a:extLst>
              </a:tr>
              <a:tr h="664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6F8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해시태그 검색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</a:t>
                      </a:r>
                      <a:endParaRPr lang="ko-KR" alt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013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000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C052C55-80F3-1948-B29A-C62D9E20C6D8}"/>
              </a:ext>
            </a:extLst>
          </p:cNvPr>
          <p:cNvSpPr/>
          <p:nvPr/>
        </p:nvSpPr>
        <p:spPr>
          <a:xfrm>
            <a:off x="5568908" y="1487679"/>
            <a:ext cx="1054497" cy="41528"/>
          </a:xfrm>
          <a:prstGeom prst="rect">
            <a:avLst/>
          </a:prstGeom>
          <a:solidFill>
            <a:srgbClr val="FF6F80"/>
          </a:solidFill>
          <a:ln>
            <a:solidFill>
              <a:srgbClr val="FF6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490CD3-4788-B34B-A214-5347CA233716}"/>
              </a:ext>
            </a:extLst>
          </p:cNvPr>
          <p:cNvSpPr txBox="1"/>
          <p:nvPr/>
        </p:nvSpPr>
        <p:spPr>
          <a:xfrm>
            <a:off x="4332620" y="826465"/>
            <a:ext cx="35237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Business model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  <a:cs typeface="Lato Black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EBBCE6-C091-4DDC-B413-FE6B42E53634}"/>
              </a:ext>
            </a:extLst>
          </p:cNvPr>
          <p:cNvSpPr txBox="1"/>
          <p:nvPr/>
        </p:nvSpPr>
        <p:spPr>
          <a:xfrm>
            <a:off x="5360868" y="536354"/>
            <a:ext cx="1470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spc="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Mamu</a:t>
            </a:r>
            <a:r>
              <a:rPr lang="ko-KR" altLang="en-US" sz="11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 프로젝트</a:t>
            </a:r>
            <a:endParaRPr lang="en-US" sz="1100" spc="3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Lato" charset="0"/>
            </a:endParaRPr>
          </a:p>
        </p:txBody>
      </p:sp>
      <p:sp>
        <p:nvSpPr>
          <p:cNvPr id="100" name="Rectangle 62">
            <a:extLst>
              <a:ext uri="{FF2B5EF4-FFF2-40B4-BE49-F238E27FC236}">
                <a16:creationId xmlns:a16="http://schemas.microsoft.com/office/drawing/2014/main" id="{77A19981-1CC2-C44E-B7AC-5D8960A5712B}"/>
              </a:ext>
            </a:extLst>
          </p:cNvPr>
          <p:cNvSpPr/>
          <p:nvPr/>
        </p:nvSpPr>
        <p:spPr>
          <a:xfrm>
            <a:off x="3343596" y="2109473"/>
            <a:ext cx="2260600" cy="1974429"/>
          </a:xfrm>
          <a:prstGeom prst="round2Same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4" name="Rectangle 71">
            <a:extLst>
              <a:ext uri="{FF2B5EF4-FFF2-40B4-BE49-F238E27FC236}">
                <a16:creationId xmlns:a16="http://schemas.microsoft.com/office/drawing/2014/main" id="{BA50039C-6E51-C747-B286-A5B0D2414D22}"/>
              </a:ext>
            </a:extLst>
          </p:cNvPr>
          <p:cNvSpPr/>
          <p:nvPr/>
        </p:nvSpPr>
        <p:spPr>
          <a:xfrm>
            <a:off x="3347698" y="4083902"/>
            <a:ext cx="2260600" cy="2044049"/>
          </a:xfrm>
          <a:prstGeom prst="round2SameRect">
            <a:avLst>
              <a:gd name="adj1" fmla="val 0"/>
              <a:gd name="adj2" fmla="val 862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747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62">
            <a:extLst>
              <a:ext uri="{FF2B5EF4-FFF2-40B4-BE49-F238E27FC236}">
                <a16:creationId xmlns:a16="http://schemas.microsoft.com/office/drawing/2014/main" id="{77A19981-1CC2-C44E-B7AC-5D8960A5712B}"/>
              </a:ext>
            </a:extLst>
          </p:cNvPr>
          <p:cNvSpPr/>
          <p:nvPr/>
        </p:nvSpPr>
        <p:spPr>
          <a:xfrm>
            <a:off x="6623405" y="2109473"/>
            <a:ext cx="2260600" cy="1974429"/>
          </a:xfrm>
          <a:prstGeom prst="round2Same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Rectangle 71">
            <a:extLst>
              <a:ext uri="{FF2B5EF4-FFF2-40B4-BE49-F238E27FC236}">
                <a16:creationId xmlns:a16="http://schemas.microsoft.com/office/drawing/2014/main" id="{BA50039C-6E51-C747-B286-A5B0D2414D22}"/>
              </a:ext>
            </a:extLst>
          </p:cNvPr>
          <p:cNvSpPr/>
          <p:nvPr/>
        </p:nvSpPr>
        <p:spPr>
          <a:xfrm>
            <a:off x="6627507" y="4083902"/>
            <a:ext cx="2260600" cy="2044049"/>
          </a:xfrm>
          <a:prstGeom prst="round2SameRect">
            <a:avLst>
              <a:gd name="adj1" fmla="val 0"/>
              <a:gd name="adj2" fmla="val 862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747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1" name="Rectangle 76">
            <a:extLst>
              <a:ext uri="{FF2B5EF4-FFF2-40B4-BE49-F238E27FC236}">
                <a16:creationId xmlns:a16="http://schemas.microsoft.com/office/drawing/2014/main" id="{8D31048E-7E1A-3044-84C9-5BAEEC798016}"/>
              </a:ext>
            </a:extLst>
          </p:cNvPr>
          <p:cNvSpPr/>
          <p:nvPr/>
        </p:nvSpPr>
        <p:spPr>
          <a:xfrm>
            <a:off x="3476541" y="4680777"/>
            <a:ext cx="19910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 charset="0"/>
              </a:rPr>
              <a:t>유료 테마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Lato" charset="0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 charset="0"/>
              </a:rPr>
              <a:t>제공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Lato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606" y="2442814"/>
            <a:ext cx="1755576" cy="1755576"/>
          </a:xfrm>
          <a:prstGeom prst="rect">
            <a:avLst/>
          </a:prstGeom>
        </p:spPr>
      </p:pic>
      <p:sp>
        <p:nvSpPr>
          <p:cNvPr id="16" name="Rectangle 76">
            <a:extLst>
              <a:ext uri="{FF2B5EF4-FFF2-40B4-BE49-F238E27FC236}">
                <a16:creationId xmlns:a16="http://schemas.microsoft.com/office/drawing/2014/main" id="{47675E39-37AC-43A7-AA83-04E024C24B43}"/>
              </a:ext>
            </a:extLst>
          </p:cNvPr>
          <p:cNvSpPr/>
          <p:nvPr/>
        </p:nvSpPr>
        <p:spPr>
          <a:xfrm>
            <a:off x="6787410" y="4887531"/>
            <a:ext cx="1991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 charset="0"/>
              </a:rPr>
              <a:t>배너 광고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Lato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A123E36-5698-4616-AD98-35630C5EC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477" y="2563038"/>
            <a:ext cx="1457154" cy="145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04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09900" y="2849904"/>
            <a:ext cx="617220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THANK </a:t>
            </a:r>
            <a:r>
              <a:rPr lang="en-US" altLang="ko-KR" sz="5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Y</a:t>
            </a:r>
            <a:r>
              <a:rPr lang="en-US" altLang="ko-KR" sz="5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OU</a:t>
            </a:r>
            <a:endParaRPr lang="ko-KR" altLang="en-US" sz="4800" dirty="0">
              <a:ln>
                <a:solidFill>
                  <a:schemeClr val="tx1">
                    <a:alpha val="50000"/>
                  </a:schemeClr>
                </a:solidFill>
              </a:ln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B8F0727-8E9F-1E40-92E4-1CDF6F736272}"/>
              </a:ext>
            </a:extLst>
          </p:cNvPr>
          <p:cNvSpPr txBox="1"/>
          <p:nvPr/>
        </p:nvSpPr>
        <p:spPr>
          <a:xfrm>
            <a:off x="2151005" y="4409586"/>
            <a:ext cx="7889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“</a:t>
            </a:r>
            <a:r>
              <a:rPr lang="ko-KR" altLang="en-US" sz="3600" dirty="0">
                <a:solidFill>
                  <a:srgbClr val="FF6F8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음악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으로 </a:t>
            </a:r>
            <a:r>
              <a:rPr lang="ko-KR" altLang="en-US" sz="3600" dirty="0">
                <a:solidFill>
                  <a:srgbClr val="FF6F8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다이어리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쓴다면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?”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912" y="1566822"/>
            <a:ext cx="2396170" cy="239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547532" y="5069310"/>
            <a:ext cx="3320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SNS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이용 이유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" charset="0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‘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일상생활 기록 위해서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’ 39.9% </a:t>
            </a:r>
          </a:p>
          <a:p>
            <a:pPr algn="ctr"/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(3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개 항목 응답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E4781B-B414-B24D-A001-8430396FB131}"/>
              </a:ext>
            </a:extLst>
          </p:cNvPr>
          <p:cNvSpPr txBox="1"/>
          <p:nvPr/>
        </p:nvSpPr>
        <p:spPr>
          <a:xfrm>
            <a:off x="542632" y="3989787"/>
            <a:ext cx="533030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 Black" charset="0"/>
              </a:rPr>
              <a:t>기록 목적 </a:t>
            </a: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 Black" charset="0"/>
              </a:rPr>
              <a:t>SNS 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 Black" charset="0"/>
              </a:rPr>
              <a:t>사용자 증가</a:t>
            </a:r>
            <a:endParaRPr lang="en-US" sz="3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Lato Black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052C55-80F3-1948-B29A-C62D9E20C6D8}"/>
              </a:ext>
            </a:extLst>
          </p:cNvPr>
          <p:cNvSpPr/>
          <p:nvPr/>
        </p:nvSpPr>
        <p:spPr>
          <a:xfrm>
            <a:off x="5568908" y="1487679"/>
            <a:ext cx="1054497" cy="41528"/>
          </a:xfrm>
          <a:prstGeom prst="rect">
            <a:avLst/>
          </a:prstGeom>
          <a:solidFill>
            <a:srgbClr val="FF6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0421E8-E94F-7B4F-B292-85E821DBFF85}"/>
              </a:ext>
            </a:extLst>
          </p:cNvPr>
          <p:cNvSpPr txBox="1"/>
          <p:nvPr/>
        </p:nvSpPr>
        <p:spPr>
          <a:xfrm>
            <a:off x="6246233" y="3989786"/>
            <a:ext cx="52596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 Black" charset="0"/>
              </a:rPr>
              <a:t>음악 스트리밍 시장의 성장</a:t>
            </a:r>
            <a:endParaRPr lang="en-US" sz="3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Lato Black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BC27A8-CC67-D64E-AFA1-B8C33F057980}"/>
              </a:ext>
            </a:extLst>
          </p:cNvPr>
          <p:cNvSpPr txBox="1"/>
          <p:nvPr/>
        </p:nvSpPr>
        <p:spPr>
          <a:xfrm>
            <a:off x="7430359" y="5069310"/>
            <a:ext cx="2886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디지털 음원 시장 내 스트리밍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" charset="0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전년 대비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20%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성장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490CD3-4788-B34B-A214-5347CA233716}"/>
              </a:ext>
            </a:extLst>
          </p:cNvPr>
          <p:cNvSpPr txBox="1"/>
          <p:nvPr/>
        </p:nvSpPr>
        <p:spPr>
          <a:xfrm>
            <a:off x="5618998" y="826465"/>
            <a:ext cx="9541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현황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  <a:cs typeface="Lato Black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0E58CF-2CBF-4B32-9FC5-4EE0A8611F9E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49" y="2081458"/>
            <a:ext cx="1545473" cy="1545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188" y="2000504"/>
            <a:ext cx="1626427" cy="16264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8BC886-F43E-4AC5-B53C-10E547ECD479}"/>
              </a:ext>
            </a:extLst>
          </p:cNvPr>
          <p:cNvSpPr txBox="1"/>
          <p:nvPr/>
        </p:nvSpPr>
        <p:spPr>
          <a:xfrm>
            <a:off x="5360868" y="536354"/>
            <a:ext cx="1470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spc="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Mamu</a:t>
            </a:r>
            <a:r>
              <a:rPr lang="ko-KR" altLang="en-US" sz="11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 프로젝트</a:t>
            </a:r>
            <a:endParaRPr lang="en-US" sz="1100" spc="3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49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3" grpId="0"/>
      <p:bldP spid="22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스크린샷이(가) 표시된 사진&#10;&#10;자동 생성된 설명">
            <a:extLst>
              <a:ext uri="{FF2B5EF4-FFF2-40B4-BE49-F238E27FC236}">
                <a16:creationId xmlns:a16="http://schemas.microsoft.com/office/drawing/2014/main" id="{9A353BA0-FD56-4DB8-A836-FEFB2CACB5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89" y="1508443"/>
            <a:ext cx="2294751" cy="4320000"/>
          </a:xfrm>
          <a:prstGeom prst="rect">
            <a:avLst/>
          </a:prstGeom>
        </p:spPr>
      </p:pic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A939C875-8C22-49B8-B316-E3C37EDDB0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60" y="1529208"/>
            <a:ext cx="2294751" cy="4320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C052C55-80F3-1948-B29A-C62D9E20C6D8}"/>
              </a:ext>
            </a:extLst>
          </p:cNvPr>
          <p:cNvSpPr/>
          <p:nvPr/>
        </p:nvSpPr>
        <p:spPr>
          <a:xfrm>
            <a:off x="5568908" y="1487679"/>
            <a:ext cx="1054497" cy="41528"/>
          </a:xfrm>
          <a:prstGeom prst="rect">
            <a:avLst/>
          </a:prstGeom>
          <a:solidFill>
            <a:srgbClr val="FF6F80"/>
          </a:solidFill>
          <a:ln>
            <a:solidFill>
              <a:srgbClr val="FF6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490CD3-4788-B34B-A214-5347CA233716}"/>
              </a:ext>
            </a:extLst>
          </p:cNvPr>
          <p:cNvSpPr txBox="1"/>
          <p:nvPr/>
        </p:nvSpPr>
        <p:spPr>
          <a:xfrm>
            <a:off x="4750199" y="826465"/>
            <a:ext cx="26885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M</a:t>
            </a:r>
            <a:r>
              <a:rPr lang="en-US" altLang="ko-KR" sz="3000" b="1" dirty="0" err="1">
                <a:solidFill>
                  <a:srgbClr val="FF6F8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a</a:t>
            </a:r>
            <a:r>
              <a:rPr lang="en-US" altLang="ko-KR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mu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의 제안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  <a:cs typeface="Lato Black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0E58CF-2CBF-4B32-9FC5-4EE0A8611F9E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7BD361-FDA5-43B8-9025-F8A757E470C6}"/>
              </a:ext>
            </a:extLst>
          </p:cNvPr>
          <p:cNvGrpSpPr/>
          <p:nvPr/>
        </p:nvGrpSpPr>
        <p:grpSpPr>
          <a:xfrm>
            <a:off x="4130334" y="2037594"/>
            <a:ext cx="3928288" cy="3982136"/>
            <a:chOff x="1493553" y="2226365"/>
            <a:chExt cx="2455342" cy="2488999"/>
          </a:xfrm>
        </p:grpSpPr>
        <p:sp>
          <p:nvSpPr>
            <p:cNvPr id="25" name="Freeform: Shape 2382">
              <a:extLst>
                <a:ext uri="{FF2B5EF4-FFF2-40B4-BE49-F238E27FC236}">
                  <a16:creationId xmlns:a16="http://schemas.microsoft.com/office/drawing/2014/main" id="{F438CBB0-CF78-1F45-A5C2-627A95299D02}"/>
                </a:ext>
              </a:extLst>
            </p:cNvPr>
            <p:cNvSpPr/>
            <p:nvPr/>
          </p:nvSpPr>
          <p:spPr>
            <a:xfrm>
              <a:off x="2612863" y="2226365"/>
              <a:ext cx="218814" cy="2188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" h="105">
                  <a:moveTo>
                    <a:pt x="52" y="105"/>
                  </a:moveTo>
                  <a:cubicBezTo>
                    <a:pt x="81" y="105"/>
                    <a:pt x="105" y="81"/>
                    <a:pt x="105" y="52"/>
                  </a:cubicBezTo>
                  <a:cubicBezTo>
                    <a:pt x="105" y="24"/>
                    <a:pt x="81" y="0"/>
                    <a:pt x="52" y="0"/>
                  </a:cubicBezTo>
                  <a:cubicBezTo>
                    <a:pt x="23" y="0"/>
                    <a:pt x="0" y="24"/>
                    <a:pt x="0" y="52"/>
                  </a:cubicBezTo>
                  <a:cubicBezTo>
                    <a:pt x="0" y="81"/>
                    <a:pt x="23" y="105"/>
                    <a:pt x="52" y="105"/>
                  </a:cubicBezTo>
                  <a:close/>
                </a:path>
              </a:pathLst>
            </a:custGeom>
            <a:solidFill>
              <a:srgbClr val="FF9797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26" name="Freeform: Shape 2383">
              <a:extLst>
                <a:ext uri="{FF2B5EF4-FFF2-40B4-BE49-F238E27FC236}">
                  <a16:creationId xmlns:a16="http://schemas.microsoft.com/office/drawing/2014/main" id="{603D636C-70FD-B945-982C-2E7AD9A521E3}"/>
                </a:ext>
              </a:extLst>
            </p:cNvPr>
            <p:cNvSpPr/>
            <p:nvPr/>
          </p:nvSpPr>
          <p:spPr>
            <a:xfrm>
              <a:off x="3000000" y="2293693"/>
              <a:ext cx="218814" cy="2188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" h="105">
                  <a:moveTo>
                    <a:pt x="35" y="102"/>
                  </a:moveTo>
                  <a:cubicBezTo>
                    <a:pt x="62" y="112"/>
                    <a:pt x="92" y="98"/>
                    <a:pt x="102" y="71"/>
                  </a:cubicBezTo>
                  <a:cubicBezTo>
                    <a:pt x="112" y="44"/>
                    <a:pt x="98" y="14"/>
                    <a:pt x="71" y="4"/>
                  </a:cubicBezTo>
                  <a:cubicBezTo>
                    <a:pt x="43" y="-7"/>
                    <a:pt x="13" y="8"/>
                    <a:pt x="3" y="35"/>
                  </a:cubicBezTo>
                  <a:cubicBezTo>
                    <a:pt x="-7" y="62"/>
                    <a:pt x="7" y="92"/>
                    <a:pt x="35" y="102"/>
                  </a:cubicBezTo>
                  <a:close/>
                </a:path>
              </a:pathLst>
            </a:custGeom>
            <a:solidFill>
              <a:srgbClr val="FF9797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27" name="Freeform: Shape 2384">
              <a:extLst>
                <a:ext uri="{FF2B5EF4-FFF2-40B4-BE49-F238E27FC236}">
                  <a16:creationId xmlns:a16="http://schemas.microsoft.com/office/drawing/2014/main" id="{12ECD92B-4FD0-8D42-BF18-3663073AD097}"/>
                </a:ext>
              </a:extLst>
            </p:cNvPr>
            <p:cNvSpPr/>
            <p:nvPr/>
          </p:nvSpPr>
          <p:spPr>
            <a:xfrm>
              <a:off x="3340845" y="2491466"/>
              <a:ext cx="218814" cy="2188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" h="105">
                  <a:moveTo>
                    <a:pt x="19" y="93"/>
                  </a:moveTo>
                  <a:cubicBezTo>
                    <a:pt x="41" y="112"/>
                    <a:pt x="75" y="108"/>
                    <a:pt x="93" y="86"/>
                  </a:cubicBezTo>
                  <a:cubicBezTo>
                    <a:pt x="112" y="64"/>
                    <a:pt x="109" y="31"/>
                    <a:pt x="87" y="12"/>
                  </a:cubicBezTo>
                  <a:cubicBezTo>
                    <a:pt x="64" y="-6"/>
                    <a:pt x="31" y="-4"/>
                    <a:pt x="13" y="19"/>
                  </a:cubicBezTo>
                  <a:cubicBezTo>
                    <a:pt x="-6" y="41"/>
                    <a:pt x="-3" y="74"/>
                    <a:pt x="19" y="93"/>
                  </a:cubicBezTo>
                  <a:close/>
                </a:path>
              </a:pathLst>
            </a:custGeom>
            <a:solidFill>
              <a:srgbClr val="FF9797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28" name="Freeform: Shape 2385">
              <a:extLst>
                <a:ext uri="{FF2B5EF4-FFF2-40B4-BE49-F238E27FC236}">
                  <a16:creationId xmlns:a16="http://schemas.microsoft.com/office/drawing/2014/main" id="{7D49B1CC-A000-D040-A98B-E2956326B3B2}"/>
                </a:ext>
              </a:extLst>
            </p:cNvPr>
            <p:cNvSpPr/>
            <p:nvPr/>
          </p:nvSpPr>
          <p:spPr>
            <a:xfrm>
              <a:off x="3593322" y="2792335"/>
              <a:ext cx="218814" cy="2188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" h="105">
                  <a:moveTo>
                    <a:pt x="7" y="78"/>
                  </a:moveTo>
                  <a:cubicBezTo>
                    <a:pt x="21" y="103"/>
                    <a:pt x="53" y="112"/>
                    <a:pt x="79" y="97"/>
                  </a:cubicBezTo>
                  <a:cubicBezTo>
                    <a:pt x="103" y="83"/>
                    <a:pt x="112" y="51"/>
                    <a:pt x="98" y="26"/>
                  </a:cubicBezTo>
                  <a:cubicBezTo>
                    <a:pt x="83" y="1"/>
                    <a:pt x="51" y="-8"/>
                    <a:pt x="26" y="7"/>
                  </a:cubicBezTo>
                  <a:cubicBezTo>
                    <a:pt x="1" y="21"/>
                    <a:pt x="-8" y="53"/>
                    <a:pt x="7" y="78"/>
                  </a:cubicBezTo>
                  <a:close/>
                </a:path>
              </a:pathLst>
            </a:custGeom>
            <a:solidFill>
              <a:srgbClr val="FF9797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30" name="Freeform: Shape 2386">
              <a:extLst>
                <a:ext uri="{FF2B5EF4-FFF2-40B4-BE49-F238E27FC236}">
                  <a16:creationId xmlns:a16="http://schemas.microsoft.com/office/drawing/2014/main" id="{AB39AE9F-C01D-7F4B-AD30-FF6388FEE785}"/>
                </a:ext>
              </a:extLst>
            </p:cNvPr>
            <p:cNvSpPr/>
            <p:nvPr/>
          </p:nvSpPr>
          <p:spPr>
            <a:xfrm>
              <a:off x="3727977" y="3162635"/>
              <a:ext cx="220918" cy="22091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" h="106">
                  <a:moveTo>
                    <a:pt x="1" y="62"/>
                  </a:moveTo>
                  <a:cubicBezTo>
                    <a:pt x="7" y="91"/>
                    <a:pt x="34" y="110"/>
                    <a:pt x="62" y="105"/>
                  </a:cubicBezTo>
                  <a:cubicBezTo>
                    <a:pt x="91" y="100"/>
                    <a:pt x="110" y="73"/>
                    <a:pt x="105" y="44"/>
                  </a:cubicBezTo>
                  <a:cubicBezTo>
                    <a:pt x="100" y="15"/>
                    <a:pt x="73" y="-4"/>
                    <a:pt x="44" y="1"/>
                  </a:cubicBezTo>
                  <a:cubicBezTo>
                    <a:pt x="16" y="6"/>
                    <a:pt x="-4" y="34"/>
                    <a:pt x="1" y="62"/>
                  </a:cubicBezTo>
                  <a:close/>
                </a:path>
              </a:pathLst>
            </a:custGeom>
            <a:solidFill>
              <a:srgbClr val="FF9797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31" name="Freeform: Shape 2387">
              <a:extLst>
                <a:ext uri="{FF2B5EF4-FFF2-40B4-BE49-F238E27FC236}">
                  <a16:creationId xmlns:a16="http://schemas.microsoft.com/office/drawing/2014/main" id="{FC068FB2-0808-264F-A81E-6FB6AA1EB65D}"/>
                </a:ext>
              </a:extLst>
            </p:cNvPr>
            <p:cNvSpPr/>
            <p:nvPr/>
          </p:nvSpPr>
          <p:spPr>
            <a:xfrm>
              <a:off x="3727977" y="3558182"/>
              <a:ext cx="220918" cy="2188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" h="105">
                  <a:moveTo>
                    <a:pt x="1" y="44"/>
                  </a:moveTo>
                  <a:cubicBezTo>
                    <a:pt x="-4" y="72"/>
                    <a:pt x="16" y="99"/>
                    <a:pt x="44" y="104"/>
                  </a:cubicBezTo>
                  <a:cubicBezTo>
                    <a:pt x="73" y="109"/>
                    <a:pt x="100" y="90"/>
                    <a:pt x="105" y="62"/>
                  </a:cubicBezTo>
                  <a:cubicBezTo>
                    <a:pt x="110" y="33"/>
                    <a:pt x="91" y="6"/>
                    <a:pt x="62" y="1"/>
                  </a:cubicBezTo>
                  <a:cubicBezTo>
                    <a:pt x="34" y="-4"/>
                    <a:pt x="7" y="15"/>
                    <a:pt x="1" y="44"/>
                  </a:cubicBezTo>
                  <a:close/>
                </a:path>
              </a:pathLst>
            </a:custGeom>
            <a:solidFill>
              <a:srgbClr val="FF9797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32" name="Freeform: Shape 2388">
              <a:extLst>
                <a:ext uri="{FF2B5EF4-FFF2-40B4-BE49-F238E27FC236}">
                  <a16:creationId xmlns:a16="http://schemas.microsoft.com/office/drawing/2014/main" id="{52A5D860-6703-C844-A274-D66215A23698}"/>
                </a:ext>
              </a:extLst>
            </p:cNvPr>
            <p:cNvSpPr/>
            <p:nvPr/>
          </p:nvSpPr>
          <p:spPr>
            <a:xfrm>
              <a:off x="3593322" y="3928482"/>
              <a:ext cx="218814" cy="2188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" h="105">
                  <a:moveTo>
                    <a:pt x="7" y="26"/>
                  </a:moveTo>
                  <a:cubicBezTo>
                    <a:pt x="-8" y="51"/>
                    <a:pt x="1" y="83"/>
                    <a:pt x="26" y="98"/>
                  </a:cubicBezTo>
                  <a:cubicBezTo>
                    <a:pt x="51" y="113"/>
                    <a:pt x="83" y="104"/>
                    <a:pt x="98" y="79"/>
                  </a:cubicBezTo>
                  <a:cubicBezTo>
                    <a:pt x="112" y="54"/>
                    <a:pt x="103" y="21"/>
                    <a:pt x="79" y="7"/>
                  </a:cubicBezTo>
                  <a:cubicBezTo>
                    <a:pt x="53" y="-7"/>
                    <a:pt x="21" y="1"/>
                    <a:pt x="7" y="26"/>
                  </a:cubicBezTo>
                  <a:close/>
                </a:path>
              </a:pathLst>
            </a:custGeom>
            <a:solidFill>
              <a:srgbClr val="FF9797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33" name="Freeform: Shape 2389">
              <a:extLst>
                <a:ext uri="{FF2B5EF4-FFF2-40B4-BE49-F238E27FC236}">
                  <a16:creationId xmlns:a16="http://schemas.microsoft.com/office/drawing/2014/main" id="{E017CE29-53CD-684F-9CF7-E96B7B31751E}"/>
                </a:ext>
              </a:extLst>
            </p:cNvPr>
            <p:cNvSpPr/>
            <p:nvPr/>
          </p:nvSpPr>
          <p:spPr>
            <a:xfrm>
              <a:off x="3340845" y="4229351"/>
              <a:ext cx="218814" cy="2188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" h="105">
                  <a:moveTo>
                    <a:pt x="19" y="13"/>
                  </a:moveTo>
                  <a:cubicBezTo>
                    <a:pt x="-3" y="32"/>
                    <a:pt x="-6" y="65"/>
                    <a:pt x="13" y="87"/>
                  </a:cubicBezTo>
                  <a:cubicBezTo>
                    <a:pt x="31" y="109"/>
                    <a:pt x="64" y="112"/>
                    <a:pt x="87" y="93"/>
                  </a:cubicBezTo>
                  <a:cubicBezTo>
                    <a:pt x="109" y="75"/>
                    <a:pt x="112" y="42"/>
                    <a:pt x="93" y="19"/>
                  </a:cubicBezTo>
                  <a:cubicBezTo>
                    <a:pt x="75" y="-3"/>
                    <a:pt x="41" y="-6"/>
                    <a:pt x="19" y="13"/>
                  </a:cubicBezTo>
                  <a:close/>
                </a:path>
              </a:pathLst>
            </a:custGeom>
            <a:solidFill>
              <a:srgbClr val="FF9797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34" name="Freeform: Shape 2390">
              <a:extLst>
                <a:ext uri="{FF2B5EF4-FFF2-40B4-BE49-F238E27FC236}">
                  <a16:creationId xmlns:a16="http://schemas.microsoft.com/office/drawing/2014/main" id="{5F551F65-BEBE-5348-9406-E29F3EDEF96E}"/>
                </a:ext>
              </a:extLst>
            </p:cNvPr>
            <p:cNvSpPr/>
            <p:nvPr/>
          </p:nvSpPr>
          <p:spPr>
            <a:xfrm>
              <a:off x="3000000" y="4427119"/>
              <a:ext cx="218814" cy="2188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" h="105">
                  <a:moveTo>
                    <a:pt x="35" y="3"/>
                  </a:moveTo>
                  <a:cubicBezTo>
                    <a:pt x="7" y="13"/>
                    <a:pt x="-7" y="43"/>
                    <a:pt x="3" y="71"/>
                  </a:cubicBezTo>
                  <a:cubicBezTo>
                    <a:pt x="13" y="98"/>
                    <a:pt x="43" y="112"/>
                    <a:pt x="71" y="102"/>
                  </a:cubicBezTo>
                  <a:cubicBezTo>
                    <a:pt x="98" y="92"/>
                    <a:pt x="112" y="62"/>
                    <a:pt x="102" y="35"/>
                  </a:cubicBezTo>
                  <a:cubicBezTo>
                    <a:pt x="92" y="8"/>
                    <a:pt x="62" y="-7"/>
                    <a:pt x="35" y="3"/>
                  </a:cubicBezTo>
                  <a:close/>
                </a:path>
              </a:pathLst>
            </a:custGeom>
            <a:solidFill>
              <a:srgbClr val="FECFCA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35" name="Freeform: Shape 2391">
              <a:extLst>
                <a:ext uri="{FF2B5EF4-FFF2-40B4-BE49-F238E27FC236}">
                  <a16:creationId xmlns:a16="http://schemas.microsoft.com/office/drawing/2014/main" id="{74A66ED6-F140-DF49-A921-40F9B7B035CD}"/>
                </a:ext>
              </a:extLst>
            </p:cNvPr>
            <p:cNvSpPr/>
            <p:nvPr/>
          </p:nvSpPr>
          <p:spPr>
            <a:xfrm>
              <a:off x="2612863" y="4496550"/>
              <a:ext cx="218814" cy="2188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" h="105"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81"/>
                    <a:pt x="23" y="105"/>
                    <a:pt x="52" y="105"/>
                  </a:cubicBezTo>
                  <a:cubicBezTo>
                    <a:pt x="81" y="105"/>
                    <a:pt x="105" y="81"/>
                    <a:pt x="105" y="52"/>
                  </a:cubicBezTo>
                  <a:cubicBezTo>
                    <a:pt x="105" y="23"/>
                    <a:pt x="81" y="0"/>
                    <a:pt x="52" y="0"/>
                  </a:cubicBezTo>
                  <a:close/>
                </a:path>
              </a:pathLst>
            </a:custGeom>
            <a:solidFill>
              <a:srgbClr val="FECFCA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36" name="Freeform: Shape 2392">
              <a:extLst>
                <a:ext uri="{FF2B5EF4-FFF2-40B4-BE49-F238E27FC236}">
                  <a16:creationId xmlns:a16="http://schemas.microsoft.com/office/drawing/2014/main" id="{DF1F8312-EDC7-D044-849E-D2CE314FB07E}"/>
                </a:ext>
              </a:extLst>
            </p:cNvPr>
            <p:cNvSpPr/>
            <p:nvPr/>
          </p:nvSpPr>
          <p:spPr>
            <a:xfrm>
              <a:off x="2223633" y="4427119"/>
              <a:ext cx="218814" cy="2188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" h="105">
                  <a:moveTo>
                    <a:pt x="71" y="3"/>
                  </a:moveTo>
                  <a:cubicBezTo>
                    <a:pt x="43" y="-7"/>
                    <a:pt x="13" y="8"/>
                    <a:pt x="3" y="35"/>
                  </a:cubicBezTo>
                  <a:cubicBezTo>
                    <a:pt x="-7" y="62"/>
                    <a:pt x="7" y="92"/>
                    <a:pt x="35" y="102"/>
                  </a:cubicBezTo>
                  <a:cubicBezTo>
                    <a:pt x="62" y="112"/>
                    <a:pt x="92" y="98"/>
                    <a:pt x="102" y="71"/>
                  </a:cubicBezTo>
                  <a:cubicBezTo>
                    <a:pt x="112" y="43"/>
                    <a:pt x="98" y="13"/>
                    <a:pt x="71" y="3"/>
                  </a:cubicBezTo>
                  <a:close/>
                </a:path>
              </a:pathLst>
            </a:custGeom>
            <a:solidFill>
              <a:srgbClr val="FECFCA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50" name="Freeform: Shape 2393">
              <a:extLst>
                <a:ext uri="{FF2B5EF4-FFF2-40B4-BE49-F238E27FC236}">
                  <a16:creationId xmlns:a16="http://schemas.microsoft.com/office/drawing/2014/main" id="{76280BB8-4E36-334C-A411-8CCD9D57123B}"/>
                </a:ext>
              </a:extLst>
            </p:cNvPr>
            <p:cNvSpPr/>
            <p:nvPr/>
          </p:nvSpPr>
          <p:spPr>
            <a:xfrm>
              <a:off x="1880684" y="4229351"/>
              <a:ext cx="218814" cy="2188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" h="105">
                  <a:moveTo>
                    <a:pt x="87" y="13"/>
                  </a:moveTo>
                  <a:cubicBezTo>
                    <a:pt x="65" y="-6"/>
                    <a:pt x="32" y="-3"/>
                    <a:pt x="13" y="19"/>
                  </a:cubicBezTo>
                  <a:cubicBezTo>
                    <a:pt x="-6" y="42"/>
                    <a:pt x="-3" y="75"/>
                    <a:pt x="19" y="93"/>
                  </a:cubicBezTo>
                  <a:cubicBezTo>
                    <a:pt x="42" y="112"/>
                    <a:pt x="75" y="109"/>
                    <a:pt x="94" y="87"/>
                  </a:cubicBezTo>
                  <a:cubicBezTo>
                    <a:pt x="112" y="65"/>
                    <a:pt x="109" y="32"/>
                    <a:pt x="87" y="13"/>
                  </a:cubicBezTo>
                  <a:close/>
                </a:path>
              </a:pathLst>
            </a:custGeom>
            <a:solidFill>
              <a:srgbClr val="FECFCA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51" name="Freeform: Shape 2394">
              <a:extLst>
                <a:ext uri="{FF2B5EF4-FFF2-40B4-BE49-F238E27FC236}">
                  <a16:creationId xmlns:a16="http://schemas.microsoft.com/office/drawing/2014/main" id="{BD38D64E-E74D-6C43-A886-E0E57E45079B}"/>
                </a:ext>
              </a:extLst>
            </p:cNvPr>
            <p:cNvSpPr/>
            <p:nvPr/>
          </p:nvSpPr>
          <p:spPr>
            <a:xfrm>
              <a:off x="1628207" y="3928482"/>
              <a:ext cx="218814" cy="2188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" h="105">
                  <a:moveTo>
                    <a:pt x="98" y="26"/>
                  </a:moveTo>
                  <a:cubicBezTo>
                    <a:pt x="84" y="1"/>
                    <a:pt x="52" y="-7"/>
                    <a:pt x="27" y="7"/>
                  </a:cubicBezTo>
                  <a:cubicBezTo>
                    <a:pt x="2" y="21"/>
                    <a:pt x="-7" y="54"/>
                    <a:pt x="7" y="79"/>
                  </a:cubicBezTo>
                  <a:cubicBezTo>
                    <a:pt x="22" y="104"/>
                    <a:pt x="54" y="113"/>
                    <a:pt x="79" y="98"/>
                  </a:cubicBezTo>
                  <a:cubicBezTo>
                    <a:pt x="104" y="83"/>
                    <a:pt x="113" y="51"/>
                    <a:pt x="98" y="26"/>
                  </a:cubicBezTo>
                  <a:close/>
                </a:path>
              </a:pathLst>
            </a:custGeom>
            <a:solidFill>
              <a:srgbClr val="FECFCA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52" name="Freeform: Shape 2395">
              <a:extLst>
                <a:ext uri="{FF2B5EF4-FFF2-40B4-BE49-F238E27FC236}">
                  <a16:creationId xmlns:a16="http://schemas.microsoft.com/office/drawing/2014/main" id="{44C613BB-D9EA-A94B-A66C-079015C9B822}"/>
                </a:ext>
              </a:extLst>
            </p:cNvPr>
            <p:cNvSpPr/>
            <p:nvPr/>
          </p:nvSpPr>
          <p:spPr>
            <a:xfrm>
              <a:off x="1493553" y="3558182"/>
              <a:ext cx="218814" cy="2188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" h="105">
                  <a:moveTo>
                    <a:pt x="105" y="44"/>
                  </a:moveTo>
                  <a:cubicBezTo>
                    <a:pt x="99" y="15"/>
                    <a:pt x="72" y="-4"/>
                    <a:pt x="44" y="1"/>
                  </a:cubicBezTo>
                  <a:cubicBezTo>
                    <a:pt x="15" y="6"/>
                    <a:pt x="-4" y="33"/>
                    <a:pt x="1" y="62"/>
                  </a:cubicBezTo>
                  <a:cubicBezTo>
                    <a:pt x="6" y="90"/>
                    <a:pt x="33" y="109"/>
                    <a:pt x="62" y="104"/>
                  </a:cubicBezTo>
                  <a:cubicBezTo>
                    <a:pt x="91" y="99"/>
                    <a:pt x="109" y="72"/>
                    <a:pt x="105" y="44"/>
                  </a:cubicBezTo>
                  <a:close/>
                </a:path>
              </a:pathLst>
            </a:custGeom>
            <a:solidFill>
              <a:srgbClr val="FECFCA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53" name="Freeform: Shape 2396">
              <a:extLst>
                <a:ext uri="{FF2B5EF4-FFF2-40B4-BE49-F238E27FC236}">
                  <a16:creationId xmlns:a16="http://schemas.microsoft.com/office/drawing/2014/main" id="{AABCFF47-9FAF-4C40-B91B-DA6B2AFEF666}"/>
                </a:ext>
              </a:extLst>
            </p:cNvPr>
            <p:cNvSpPr/>
            <p:nvPr/>
          </p:nvSpPr>
          <p:spPr>
            <a:xfrm>
              <a:off x="1493553" y="3162635"/>
              <a:ext cx="218814" cy="22091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" h="106">
                  <a:moveTo>
                    <a:pt x="105" y="62"/>
                  </a:moveTo>
                  <a:cubicBezTo>
                    <a:pt x="109" y="34"/>
                    <a:pt x="91" y="6"/>
                    <a:pt x="62" y="1"/>
                  </a:cubicBezTo>
                  <a:cubicBezTo>
                    <a:pt x="33" y="-4"/>
                    <a:pt x="6" y="15"/>
                    <a:pt x="1" y="44"/>
                  </a:cubicBezTo>
                  <a:cubicBezTo>
                    <a:pt x="-4" y="73"/>
                    <a:pt x="15" y="100"/>
                    <a:pt x="44" y="105"/>
                  </a:cubicBezTo>
                  <a:cubicBezTo>
                    <a:pt x="72" y="110"/>
                    <a:pt x="99" y="91"/>
                    <a:pt x="105" y="62"/>
                  </a:cubicBezTo>
                  <a:close/>
                </a:path>
              </a:pathLst>
            </a:custGeom>
            <a:solidFill>
              <a:srgbClr val="FECFCA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54" name="Freeform: Shape 2397">
              <a:extLst>
                <a:ext uri="{FF2B5EF4-FFF2-40B4-BE49-F238E27FC236}">
                  <a16:creationId xmlns:a16="http://schemas.microsoft.com/office/drawing/2014/main" id="{628E5618-32FD-874A-8221-2752D87E28F1}"/>
                </a:ext>
              </a:extLst>
            </p:cNvPr>
            <p:cNvSpPr/>
            <p:nvPr/>
          </p:nvSpPr>
          <p:spPr>
            <a:xfrm>
              <a:off x="1628207" y="2792335"/>
              <a:ext cx="218814" cy="2188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" h="105">
                  <a:moveTo>
                    <a:pt x="98" y="78"/>
                  </a:moveTo>
                  <a:cubicBezTo>
                    <a:pt x="113" y="53"/>
                    <a:pt x="104" y="21"/>
                    <a:pt x="79" y="7"/>
                  </a:cubicBezTo>
                  <a:cubicBezTo>
                    <a:pt x="54" y="-8"/>
                    <a:pt x="22" y="1"/>
                    <a:pt x="7" y="26"/>
                  </a:cubicBezTo>
                  <a:cubicBezTo>
                    <a:pt x="-7" y="51"/>
                    <a:pt x="2" y="83"/>
                    <a:pt x="27" y="97"/>
                  </a:cubicBezTo>
                  <a:cubicBezTo>
                    <a:pt x="52" y="112"/>
                    <a:pt x="84" y="103"/>
                    <a:pt x="98" y="78"/>
                  </a:cubicBezTo>
                  <a:close/>
                </a:path>
              </a:pathLst>
            </a:custGeom>
            <a:solidFill>
              <a:srgbClr val="FECFCA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55" name="Freeform: Shape 2398">
              <a:extLst>
                <a:ext uri="{FF2B5EF4-FFF2-40B4-BE49-F238E27FC236}">
                  <a16:creationId xmlns:a16="http://schemas.microsoft.com/office/drawing/2014/main" id="{4E3B8996-1A28-1E44-B316-B64C188CB598}"/>
                </a:ext>
              </a:extLst>
            </p:cNvPr>
            <p:cNvSpPr/>
            <p:nvPr/>
          </p:nvSpPr>
          <p:spPr>
            <a:xfrm>
              <a:off x="1880684" y="2491466"/>
              <a:ext cx="218814" cy="2188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" h="105">
                  <a:moveTo>
                    <a:pt x="87" y="93"/>
                  </a:moveTo>
                  <a:cubicBezTo>
                    <a:pt x="109" y="74"/>
                    <a:pt x="112" y="41"/>
                    <a:pt x="94" y="19"/>
                  </a:cubicBezTo>
                  <a:cubicBezTo>
                    <a:pt x="75" y="-4"/>
                    <a:pt x="42" y="-6"/>
                    <a:pt x="19" y="12"/>
                  </a:cubicBezTo>
                  <a:cubicBezTo>
                    <a:pt x="-3" y="31"/>
                    <a:pt x="-6" y="64"/>
                    <a:pt x="13" y="86"/>
                  </a:cubicBezTo>
                  <a:cubicBezTo>
                    <a:pt x="32" y="108"/>
                    <a:pt x="65" y="112"/>
                    <a:pt x="87" y="93"/>
                  </a:cubicBezTo>
                  <a:close/>
                </a:path>
              </a:pathLst>
            </a:custGeom>
            <a:solidFill>
              <a:srgbClr val="FECFCA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56" name="Freeform: Shape 2399">
              <a:extLst>
                <a:ext uri="{FF2B5EF4-FFF2-40B4-BE49-F238E27FC236}">
                  <a16:creationId xmlns:a16="http://schemas.microsoft.com/office/drawing/2014/main" id="{B25F87A0-E2AC-FE42-A1ED-100814D0AF24}"/>
                </a:ext>
              </a:extLst>
            </p:cNvPr>
            <p:cNvSpPr/>
            <p:nvPr/>
          </p:nvSpPr>
          <p:spPr>
            <a:xfrm>
              <a:off x="2223633" y="2293693"/>
              <a:ext cx="218814" cy="2188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" h="105">
                  <a:moveTo>
                    <a:pt x="71" y="102"/>
                  </a:moveTo>
                  <a:cubicBezTo>
                    <a:pt x="98" y="92"/>
                    <a:pt x="112" y="62"/>
                    <a:pt x="102" y="35"/>
                  </a:cubicBezTo>
                  <a:cubicBezTo>
                    <a:pt x="92" y="8"/>
                    <a:pt x="62" y="-7"/>
                    <a:pt x="35" y="4"/>
                  </a:cubicBezTo>
                  <a:cubicBezTo>
                    <a:pt x="7" y="14"/>
                    <a:pt x="-7" y="44"/>
                    <a:pt x="3" y="71"/>
                  </a:cubicBezTo>
                  <a:cubicBezTo>
                    <a:pt x="13" y="98"/>
                    <a:pt x="43" y="112"/>
                    <a:pt x="71" y="102"/>
                  </a:cubicBezTo>
                  <a:close/>
                </a:path>
              </a:pathLst>
            </a:custGeom>
            <a:solidFill>
              <a:srgbClr val="FF9797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57" name="Freeform: Shape 2400">
              <a:extLst>
                <a:ext uri="{FF2B5EF4-FFF2-40B4-BE49-F238E27FC236}">
                  <a16:creationId xmlns:a16="http://schemas.microsoft.com/office/drawing/2014/main" id="{B3A8F0CB-39F3-344B-A7AC-133796379441}"/>
                </a:ext>
              </a:extLst>
            </p:cNvPr>
            <p:cNvSpPr/>
            <p:nvPr/>
          </p:nvSpPr>
          <p:spPr>
            <a:xfrm>
              <a:off x="2035327" y="2755216"/>
              <a:ext cx="1369689" cy="136968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2" h="582">
                  <a:moveTo>
                    <a:pt x="291" y="0"/>
                  </a:moveTo>
                  <a:cubicBezTo>
                    <a:pt x="452" y="0"/>
                    <a:pt x="582" y="130"/>
                    <a:pt x="582" y="291"/>
                  </a:cubicBezTo>
                  <a:cubicBezTo>
                    <a:pt x="582" y="452"/>
                    <a:pt x="452" y="582"/>
                    <a:pt x="291" y="582"/>
                  </a:cubicBezTo>
                  <a:cubicBezTo>
                    <a:pt x="130" y="582"/>
                    <a:pt x="0" y="452"/>
                    <a:pt x="0" y="291"/>
                  </a:cubicBezTo>
                  <a:cubicBezTo>
                    <a:pt x="0" y="130"/>
                    <a:pt x="130" y="0"/>
                    <a:pt x="291" y="0"/>
                  </a:cubicBezTo>
                  <a:close/>
                </a:path>
              </a:pathLst>
            </a:custGeom>
            <a:solidFill>
              <a:srgbClr val="FF6F80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</p:grpSp>
      <p:pic>
        <p:nvPicPr>
          <p:cNvPr id="58" name="그림 57" descr="개체이(가) 표시된 사진&#10;&#10;자동 생성된 설명">
            <a:extLst>
              <a:ext uri="{FF2B5EF4-FFF2-40B4-BE49-F238E27FC236}">
                <a16:creationId xmlns:a16="http://schemas.microsoft.com/office/drawing/2014/main" id="{61EF916D-2BDF-4F3C-AB0C-33A3339ACA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2" y="3245771"/>
            <a:ext cx="1473330" cy="147333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9184AC4-BF1A-4060-BF97-A0DDFAF521FB}"/>
              </a:ext>
            </a:extLst>
          </p:cNvPr>
          <p:cNvSpPr txBox="1"/>
          <p:nvPr/>
        </p:nvSpPr>
        <p:spPr>
          <a:xfrm>
            <a:off x="5360868" y="536354"/>
            <a:ext cx="1470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spc="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Mamu</a:t>
            </a:r>
            <a:r>
              <a:rPr lang="ko-KR" altLang="en-US" sz="11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 프로젝트</a:t>
            </a:r>
            <a:endParaRPr lang="en-US" sz="1100" spc="3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Lato" charset="0"/>
            </a:endParaRPr>
          </a:p>
        </p:txBody>
      </p:sp>
      <p:sp>
        <p:nvSpPr>
          <p:cNvPr id="62" name="Rectangle 127">
            <a:extLst>
              <a:ext uri="{FF2B5EF4-FFF2-40B4-BE49-F238E27FC236}">
                <a16:creationId xmlns:a16="http://schemas.microsoft.com/office/drawing/2014/main" id="{5DDEB423-00B5-3046-8125-33109F9DC327}"/>
              </a:ext>
            </a:extLst>
          </p:cNvPr>
          <p:cNvSpPr/>
          <p:nvPr/>
        </p:nvSpPr>
        <p:spPr>
          <a:xfrm>
            <a:off x="811116" y="3627362"/>
            <a:ext cx="25320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n w="1905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Montserrat Bold" charset="0"/>
              </a:rPr>
              <a:t>기록형 </a:t>
            </a:r>
            <a:r>
              <a:rPr lang="en-US" sz="3200" dirty="0">
                <a:ln w="1905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Montserrat Bold" charset="0"/>
              </a:rPr>
              <a:t>SNS</a:t>
            </a:r>
          </a:p>
        </p:txBody>
      </p:sp>
      <p:sp>
        <p:nvSpPr>
          <p:cNvPr id="63" name="Rectangle 127">
            <a:extLst>
              <a:ext uri="{FF2B5EF4-FFF2-40B4-BE49-F238E27FC236}">
                <a16:creationId xmlns:a16="http://schemas.microsoft.com/office/drawing/2014/main" id="{5DDEB423-00B5-3046-8125-33109F9DC327}"/>
              </a:ext>
            </a:extLst>
          </p:cNvPr>
          <p:cNvSpPr/>
          <p:nvPr/>
        </p:nvSpPr>
        <p:spPr>
          <a:xfrm>
            <a:off x="8700405" y="3429000"/>
            <a:ext cx="26804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n w="1905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Montserrat Bold" charset="0"/>
              </a:rPr>
              <a:t>스트리밍</a:t>
            </a:r>
            <a:endParaRPr lang="en-US" altLang="ko-KR" sz="3200" dirty="0">
              <a:ln w="19050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Montserrat Bold" charset="0"/>
            </a:endParaRPr>
          </a:p>
          <a:p>
            <a:pPr algn="ctr"/>
            <a:r>
              <a:rPr lang="ko-KR" altLang="en-US" sz="3200" dirty="0">
                <a:ln w="1905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Montserrat Bold" charset="0"/>
              </a:rPr>
              <a:t>음악 플레이어</a:t>
            </a:r>
            <a:endParaRPr lang="en-US" sz="3200" dirty="0">
              <a:ln w="19050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Montserra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36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5" name="Group 22">
            <a:extLst>
              <a:ext uri="{FF2B5EF4-FFF2-40B4-BE49-F238E27FC236}">
                <a16:creationId xmlns:a16="http://schemas.microsoft.com/office/drawing/2014/main" id="{BC241C01-B500-FE4A-8AC7-761978B8611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01318" y="3478841"/>
            <a:ext cx="253220" cy="207180"/>
            <a:chOff x="1080" y="4"/>
            <a:chExt cx="132" cy="108"/>
          </a:xfrm>
          <a:solidFill>
            <a:schemeClr val="bg1"/>
          </a:solidFill>
        </p:grpSpPr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AFF9862B-115B-EF47-930A-199FF0249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" y="61"/>
              <a:ext cx="13" cy="15"/>
            </a:xfrm>
            <a:custGeom>
              <a:avLst/>
              <a:gdLst>
                <a:gd name="T0" fmla="*/ 163 w 324"/>
                <a:gd name="T1" fmla="*/ 0 h 393"/>
                <a:gd name="T2" fmla="*/ 191 w 324"/>
                <a:gd name="T3" fmla="*/ 2 h 393"/>
                <a:gd name="T4" fmla="*/ 219 w 324"/>
                <a:gd name="T5" fmla="*/ 9 h 393"/>
                <a:gd name="T6" fmla="*/ 245 w 324"/>
                <a:gd name="T7" fmla="*/ 21 h 393"/>
                <a:gd name="T8" fmla="*/ 267 w 324"/>
                <a:gd name="T9" fmla="*/ 37 h 393"/>
                <a:gd name="T10" fmla="*/ 287 w 324"/>
                <a:gd name="T11" fmla="*/ 57 h 393"/>
                <a:gd name="T12" fmla="*/ 303 w 324"/>
                <a:gd name="T13" fmla="*/ 79 h 393"/>
                <a:gd name="T14" fmla="*/ 314 w 324"/>
                <a:gd name="T15" fmla="*/ 104 h 393"/>
                <a:gd name="T16" fmla="*/ 322 w 324"/>
                <a:gd name="T17" fmla="*/ 131 h 393"/>
                <a:gd name="T18" fmla="*/ 324 w 324"/>
                <a:gd name="T19" fmla="*/ 160 h 393"/>
                <a:gd name="T20" fmla="*/ 324 w 324"/>
                <a:gd name="T21" fmla="*/ 233 h 393"/>
                <a:gd name="T22" fmla="*/ 322 w 324"/>
                <a:gd name="T23" fmla="*/ 262 h 393"/>
                <a:gd name="T24" fmla="*/ 314 w 324"/>
                <a:gd name="T25" fmla="*/ 289 h 393"/>
                <a:gd name="T26" fmla="*/ 303 w 324"/>
                <a:gd name="T27" fmla="*/ 314 h 393"/>
                <a:gd name="T28" fmla="*/ 287 w 324"/>
                <a:gd name="T29" fmla="*/ 337 h 393"/>
                <a:gd name="T30" fmla="*/ 267 w 324"/>
                <a:gd name="T31" fmla="*/ 356 h 393"/>
                <a:gd name="T32" fmla="*/ 245 w 324"/>
                <a:gd name="T33" fmla="*/ 372 h 393"/>
                <a:gd name="T34" fmla="*/ 219 w 324"/>
                <a:gd name="T35" fmla="*/ 383 h 393"/>
                <a:gd name="T36" fmla="*/ 191 w 324"/>
                <a:gd name="T37" fmla="*/ 391 h 393"/>
                <a:gd name="T38" fmla="*/ 163 w 324"/>
                <a:gd name="T39" fmla="*/ 393 h 393"/>
                <a:gd name="T40" fmla="*/ 133 w 324"/>
                <a:gd name="T41" fmla="*/ 391 h 393"/>
                <a:gd name="T42" fmla="*/ 106 w 324"/>
                <a:gd name="T43" fmla="*/ 383 h 393"/>
                <a:gd name="T44" fmla="*/ 81 w 324"/>
                <a:gd name="T45" fmla="*/ 372 h 393"/>
                <a:gd name="T46" fmla="*/ 57 w 324"/>
                <a:gd name="T47" fmla="*/ 356 h 393"/>
                <a:gd name="T48" fmla="*/ 38 w 324"/>
                <a:gd name="T49" fmla="*/ 337 h 393"/>
                <a:gd name="T50" fmla="*/ 23 w 324"/>
                <a:gd name="T51" fmla="*/ 314 h 393"/>
                <a:gd name="T52" fmla="*/ 10 w 324"/>
                <a:gd name="T53" fmla="*/ 289 h 393"/>
                <a:gd name="T54" fmla="*/ 3 w 324"/>
                <a:gd name="T55" fmla="*/ 262 h 393"/>
                <a:gd name="T56" fmla="*/ 0 w 324"/>
                <a:gd name="T57" fmla="*/ 233 h 393"/>
                <a:gd name="T58" fmla="*/ 0 w 324"/>
                <a:gd name="T59" fmla="*/ 160 h 393"/>
                <a:gd name="T60" fmla="*/ 3 w 324"/>
                <a:gd name="T61" fmla="*/ 131 h 393"/>
                <a:gd name="T62" fmla="*/ 10 w 324"/>
                <a:gd name="T63" fmla="*/ 104 h 393"/>
                <a:gd name="T64" fmla="*/ 23 w 324"/>
                <a:gd name="T65" fmla="*/ 79 h 393"/>
                <a:gd name="T66" fmla="*/ 38 w 324"/>
                <a:gd name="T67" fmla="*/ 57 h 393"/>
                <a:gd name="T68" fmla="*/ 57 w 324"/>
                <a:gd name="T69" fmla="*/ 37 h 393"/>
                <a:gd name="T70" fmla="*/ 81 w 324"/>
                <a:gd name="T71" fmla="*/ 21 h 393"/>
                <a:gd name="T72" fmla="*/ 106 w 324"/>
                <a:gd name="T73" fmla="*/ 9 h 393"/>
                <a:gd name="T74" fmla="*/ 133 w 324"/>
                <a:gd name="T75" fmla="*/ 2 h 393"/>
                <a:gd name="T76" fmla="*/ 163 w 324"/>
                <a:gd name="T77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4" h="393">
                  <a:moveTo>
                    <a:pt x="163" y="0"/>
                  </a:moveTo>
                  <a:lnTo>
                    <a:pt x="191" y="2"/>
                  </a:lnTo>
                  <a:lnTo>
                    <a:pt x="219" y="9"/>
                  </a:lnTo>
                  <a:lnTo>
                    <a:pt x="245" y="21"/>
                  </a:lnTo>
                  <a:lnTo>
                    <a:pt x="267" y="37"/>
                  </a:lnTo>
                  <a:lnTo>
                    <a:pt x="287" y="57"/>
                  </a:lnTo>
                  <a:lnTo>
                    <a:pt x="303" y="79"/>
                  </a:lnTo>
                  <a:lnTo>
                    <a:pt x="314" y="104"/>
                  </a:lnTo>
                  <a:lnTo>
                    <a:pt x="322" y="131"/>
                  </a:lnTo>
                  <a:lnTo>
                    <a:pt x="324" y="160"/>
                  </a:lnTo>
                  <a:lnTo>
                    <a:pt x="324" y="233"/>
                  </a:lnTo>
                  <a:lnTo>
                    <a:pt x="322" y="262"/>
                  </a:lnTo>
                  <a:lnTo>
                    <a:pt x="314" y="289"/>
                  </a:lnTo>
                  <a:lnTo>
                    <a:pt x="303" y="314"/>
                  </a:lnTo>
                  <a:lnTo>
                    <a:pt x="287" y="337"/>
                  </a:lnTo>
                  <a:lnTo>
                    <a:pt x="267" y="356"/>
                  </a:lnTo>
                  <a:lnTo>
                    <a:pt x="245" y="372"/>
                  </a:lnTo>
                  <a:lnTo>
                    <a:pt x="219" y="383"/>
                  </a:lnTo>
                  <a:lnTo>
                    <a:pt x="191" y="391"/>
                  </a:lnTo>
                  <a:lnTo>
                    <a:pt x="163" y="393"/>
                  </a:lnTo>
                  <a:lnTo>
                    <a:pt x="133" y="391"/>
                  </a:lnTo>
                  <a:lnTo>
                    <a:pt x="106" y="383"/>
                  </a:lnTo>
                  <a:lnTo>
                    <a:pt x="81" y="372"/>
                  </a:lnTo>
                  <a:lnTo>
                    <a:pt x="57" y="356"/>
                  </a:lnTo>
                  <a:lnTo>
                    <a:pt x="38" y="337"/>
                  </a:lnTo>
                  <a:lnTo>
                    <a:pt x="23" y="314"/>
                  </a:lnTo>
                  <a:lnTo>
                    <a:pt x="10" y="289"/>
                  </a:lnTo>
                  <a:lnTo>
                    <a:pt x="3" y="262"/>
                  </a:lnTo>
                  <a:lnTo>
                    <a:pt x="0" y="233"/>
                  </a:lnTo>
                  <a:lnTo>
                    <a:pt x="0" y="160"/>
                  </a:lnTo>
                  <a:lnTo>
                    <a:pt x="3" y="131"/>
                  </a:lnTo>
                  <a:lnTo>
                    <a:pt x="10" y="104"/>
                  </a:lnTo>
                  <a:lnTo>
                    <a:pt x="23" y="79"/>
                  </a:lnTo>
                  <a:lnTo>
                    <a:pt x="38" y="57"/>
                  </a:lnTo>
                  <a:lnTo>
                    <a:pt x="57" y="37"/>
                  </a:lnTo>
                  <a:lnTo>
                    <a:pt x="81" y="21"/>
                  </a:lnTo>
                  <a:lnTo>
                    <a:pt x="106" y="9"/>
                  </a:lnTo>
                  <a:lnTo>
                    <a:pt x="133" y="2"/>
                  </a:lnTo>
                  <a:lnTo>
                    <a:pt x="1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8D899DAA-D7EC-7940-8198-7F3F2FCA6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" y="72"/>
              <a:ext cx="127" cy="40"/>
            </a:xfrm>
            <a:custGeom>
              <a:avLst/>
              <a:gdLst>
                <a:gd name="T0" fmla="*/ 0 w 3176"/>
                <a:gd name="T1" fmla="*/ 0 h 997"/>
                <a:gd name="T2" fmla="*/ 47 w 3176"/>
                <a:gd name="T3" fmla="*/ 18 h 997"/>
                <a:gd name="T4" fmla="*/ 95 w 3176"/>
                <a:gd name="T5" fmla="*/ 32 h 997"/>
                <a:gd name="T6" fmla="*/ 146 w 3176"/>
                <a:gd name="T7" fmla="*/ 41 h 997"/>
                <a:gd name="T8" fmla="*/ 197 w 3176"/>
                <a:gd name="T9" fmla="*/ 44 h 997"/>
                <a:gd name="T10" fmla="*/ 1315 w 3176"/>
                <a:gd name="T11" fmla="*/ 44 h 997"/>
                <a:gd name="T12" fmla="*/ 1329 w 3176"/>
                <a:gd name="T13" fmla="*/ 82 h 997"/>
                <a:gd name="T14" fmla="*/ 1348 w 3176"/>
                <a:gd name="T15" fmla="*/ 116 h 997"/>
                <a:gd name="T16" fmla="*/ 1373 w 3176"/>
                <a:gd name="T17" fmla="*/ 149 h 997"/>
                <a:gd name="T18" fmla="*/ 1402 w 3176"/>
                <a:gd name="T19" fmla="*/ 176 h 997"/>
                <a:gd name="T20" fmla="*/ 1433 w 3176"/>
                <a:gd name="T21" fmla="*/ 201 h 997"/>
                <a:gd name="T22" fmla="*/ 1468 w 3176"/>
                <a:gd name="T23" fmla="*/ 220 h 997"/>
                <a:gd name="T24" fmla="*/ 1506 w 3176"/>
                <a:gd name="T25" fmla="*/ 234 h 997"/>
                <a:gd name="T26" fmla="*/ 1546 w 3176"/>
                <a:gd name="T27" fmla="*/ 243 h 997"/>
                <a:gd name="T28" fmla="*/ 1589 w 3176"/>
                <a:gd name="T29" fmla="*/ 246 h 997"/>
                <a:gd name="T30" fmla="*/ 1631 w 3176"/>
                <a:gd name="T31" fmla="*/ 243 h 997"/>
                <a:gd name="T32" fmla="*/ 1671 w 3176"/>
                <a:gd name="T33" fmla="*/ 234 h 997"/>
                <a:gd name="T34" fmla="*/ 1708 w 3176"/>
                <a:gd name="T35" fmla="*/ 220 h 997"/>
                <a:gd name="T36" fmla="*/ 1744 w 3176"/>
                <a:gd name="T37" fmla="*/ 201 h 997"/>
                <a:gd name="T38" fmla="*/ 1776 w 3176"/>
                <a:gd name="T39" fmla="*/ 176 h 997"/>
                <a:gd name="T40" fmla="*/ 1804 w 3176"/>
                <a:gd name="T41" fmla="*/ 149 h 997"/>
                <a:gd name="T42" fmla="*/ 1828 w 3176"/>
                <a:gd name="T43" fmla="*/ 116 h 997"/>
                <a:gd name="T44" fmla="*/ 1848 w 3176"/>
                <a:gd name="T45" fmla="*/ 82 h 997"/>
                <a:gd name="T46" fmla="*/ 1862 w 3176"/>
                <a:gd name="T47" fmla="*/ 44 h 997"/>
                <a:gd name="T48" fmla="*/ 2980 w 3176"/>
                <a:gd name="T49" fmla="*/ 44 h 997"/>
                <a:gd name="T50" fmla="*/ 3032 w 3176"/>
                <a:gd name="T51" fmla="*/ 41 h 997"/>
                <a:gd name="T52" fmla="*/ 3082 w 3176"/>
                <a:gd name="T53" fmla="*/ 32 h 997"/>
                <a:gd name="T54" fmla="*/ 3130 w 3176"/>
                <a:gd name="T55" fmla="*/ 18 h 997"/>
                <a:gd name="T56" fmla="*/ 3176 w 3176"/>
                <a:gd name="T57" fmla="*/ 0 h 997"/>
                <a:gd name="T58" fmla="*/ 3176 w 3176"/>
                <a:gd name="T59" fmla="*/ 735 h 997"/>
                <a:gd name="T60" fmla="*/ 3173 w 3176"/>
                <a:gd name="T61" fmla="*/ 774 h 997"/>
                <a:gd name="T62" fmla="*/ 3165 w 3176"/>
                <a:gd name="T63" fmla="*/ 810 h 997"/>
                <a:gd name="T64" fmla="*/ 3152 w 3176"/>
                <a:gd name="T65" fmla="*/ 846 h 997"/>
                <a:gd name="T66" fmla="*/ 3134 w 3176"/>
                <a:gd name="T67" fmla="*/ 877 h 997"/>
                <a:gd name="T68" fmla="*/ 3112 w 3176"/>
                <a:gd name="T69" fmla="*/ 907 h 997"/>
                <a:gd name="T70" fmla="*/ 3085 w 3176"/>
                <a:gd name="T71" fmla="*/ 932 h 997"/>
                <a:gd name="T72" fmla="*/ 3056 w 3176"/>
                <a:gd name="T73" fmla="*/ 954 h 997"/>
                <a:gd name="T74" fmla="*/ 3024 w 3176"/>
                <a:gd name="T75" fmla="*/ 973 h 997"/>
                <a:gd name="T76" fmla="*/ 2989 w 3176"/>
                <a:gd name="T77" fmla="*/ 986 h 997"/>
                <a:gd name="T78" fmla="*/ 2952 w 3176"/>
                <a:gd name="T79" fmla="*/ 994 h 997"/>
                <a:gd name="T80" fmla="*/ 2913 w 3176"/>
                <a:gd name="T81" fmla="*/ 997 h 997"/>
                <a:gd name="T82" fmla="*/ 264 w 3176"/>
                <a:gd name="T83" fmla="*/ 997 h 997"/>
                <a:gd name="T84" fmla="*/ 225 w 3176"/>
                <a:gd name="T85" fmla="*/ 994 h 997"/>
                <a:gd name="T86" fmla="*/ 188 w 3176"/>
                <a:gd name="T87" fmla="*/ 986 h 997"/>
                <a:gd name="T88" fmla="*/ 153 w 3176"/>
                <a:gd name="T89" fmla="*/ 973 h 997"/>
                <a:gd name="T90" fmla="*/ 121 w 3176"/>
                <a:gd name="T91" fmla="*/ 954 h 997"/>
                <a:gd name="T92" fmla="*/ 92 w 3176"/>
                <a:gd name="T93" fmla="*/ 932 h 997"/>
                <a:gd name="T94" fmla="*/ 65 w 3176"/>
                <a:gd name="T95" fmla="*/ 907 h 997"/>
                <a:gd name="T96" fmla="*/ 43 w 3176"/>
                <a:gd name="T97" fmla="*/ 877 h 997"/>
                <a:gd name="T98" fmla="*/ 25 w 3176"/>
                <a:gd name="T99" fmla="*/ 846 h 997"/>
                <a:gd name="T100" fmla="*/ 12 w 3176"/>
                <a:gd name="T101" fmla="*/ 810 h 997"/>
                <a:gd name="T102" fmla="*/ 4 w 3176"/>
                <a:gd name="T103" fmla="*/ 774 h 997"/>
                <a:gd name="T104" fmla="*/ 0 w 3176"/>
                <a:gd name="T105" fmla="*/ 735 h 997"/>
                <a:gd name="T106" fmla="*/ 0 w 3176"/>
                <a:gd name="T107" fmla="*/ 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76" h="997">
                  <a:moveTo>
                    <a:pt x="0" y="0"/>
                  </a:moveTo>
                  <a:lnTo>
                    <a:pt x="47" y="18"/>
                  </a:lnTo>
                  <a:lnTo>
                    <a:pt x="95" y="32"/>
                  </a:lnTo>
                  <a:lnTo>
                    <a:pt x="146" y="41"/>
                  </a:lnTo>
                  <a:lnTo>
                    <a:pt x="197" y="44"/>
                  </a:lnTo>
                  <a:lnTo>
                    <a:pt x="1315" y="44"/>
                  </a:lnTo>
                  <a:lnTo>
                    <a:pt x="1329" y="82"/>
                  </a:lnTo>
                  <a:lnTo>
                    <a:pt x="1348" y="116"/>
                  </a:lnTo>
                  <a:lnTo>
                    <a:pt x="1373" y="149"/>
                  </a:lnTo>
                  <a:lnTo>
                    <a:pt x="1402" y="176"/>
                  </a:lnTo>
                  <a:lnTo>
                    <a:pt x="1433" y="201"/>
                  </a:lnTo>
                  <a:lnTo>
                    <a:pt x="1468" y="220"/>
                  </a:lnTo>
                  <a:lnTo>
                    <a:pt x="1506" y="234"/>
                  </a:lnTo>
                  <a:lnTo>
                    <a:pt x="1546" y="243"/>
                  </a:lnTo>
                  <a:lnTo>
                    <a:pt x="1589" y="246"/>
                  </a:lnTo>
                  <a:lnTo>
                    <a:pt x="1631" y="243"/>
                  </a:lnTo>
                  <a:lnTo>
                    <a:pt x="1671" y="234"/>
                  </a:lnTo>
                  <a:lnTo>
                    <a:pt x="1708" y="220"/>
                  </a:lnTo>
                  <a:lnTo>
                    <a:pt x="1744" y="201"/>
                  </a:lnTo>
                  <a:lnTo>
                    <a:pt x="1776" y="176"/>
                  </a:lnTo>
                  <a:lnTo>
                    <a:pt x="1804" y="149"/>
                  </a:lnTo>
                  <a:lnTo>
                    <a:pt x="1828" y="116"/>
                  </a:lnTo>
                  <a:lnTo>
                    <a:pt x="1848" y="82"/>
                  </a:lnTo>
                  <a:lnTo>
                    <a:pt x="1862" y="44"/>
                  </a:lnTo>
                  <a:lnTo>
                    <a:pt x="2980" y="44"/>
                  </a:lnTo>
                  <a:lnTo>
                    <a:pt x="3032" y="41"/>
                  </a:lnTo>
                  <a:lnTo>
                    <a:pt x="3082" y="32"/>
                  </a:lnTo>
                  <a:lnTo>
                    <a:pt x="3130" y="18"/>
                  </a:lnTo>
                  <a:lnTo>
                    <a:pt x="3176" y="0"/>
                  </a:lnTo>
                  <a:lnTo>
                    <a:pt x="3176" y="735"/>
                  </a:lnTo>
                  <a:lnTo>
                    <a:pt x="3173" y="774"/>
                  </a:lnTo>
                  <a:lnTo>
                    <a:pt x="3165" y="810"/>
                  </a:lnTo>
                  <a:lnTo>
                    <a:pt x="3152" y="846"/>
                  </a:lnTo>
                  <a:lnTo>
                    <a:pt x="3134" y="877"/>
                  </a:lnTo>
                  <a:lnTo>
                    <a:pt x="3112" y="907"/>
                  </a:lnTo>
                  <a:lnTo>
                    <a:pt x="3085" y="932"/>
                  </a:lnTo>
                  <a:lnTo>
                    <a:pt x="3056" y="954"/>
                  </a:lnTo>
                  <a:lnTo>
                    <a:pt x="3024" y="973"/>
                  </a:lnTo>
                  <a:lnTo>
                    <a:pt x="2989" y="986"/>
                  </a:lnTo>
                  <a:lnTo>
                    <a:pt x="2952" y="994"/>
                  </a:lnTo>
                  <a:lnTo>
                    <a:pt x="2913" y="997"/>
                  </a:lnTo>
                  <a:lnTo>
                    <a:pt x="264" y="997"/>
                  </a:lnTo>
                  <a:lnTo>
                    <a:pt x="225" y="994"/>
                  </a:lnTo>
                  <a:lnTo>
                    <a:pt x="188" y="986"/>
                  </a:lnTo>
                  <a:lnTo>
                    <a:pt x="153" y="973"/>
                  </a:lnTo>
                  <a:lnTo>
                    <a:pt x="121" y="954"/>
                  </a:lnTo>
                  <a:lnTo>
                    <a:pt x="92" y="932"/>
                  </a:lnTo>
                  <a:lnTo>
                    <a:pt x="65" y="907"/>
                  </a:lnTo>
                  <a:lnTo>
                    <a:pt x="43" y="877"/>
                  </a:lnTo>
                  <a:lnTo>
                    <a:pt x="25" y="846"/>
                  </a:lnTo>
                  <a:lnTo>
                    <a:pt x="12" y="810"/>
                  </a:lnTo>
                  <a:lnTo>
                    <a:pt x="4" y="774"/>
                  </a:lnTo>
                  <a:lnTo>
                    <a:pt x="0" y="73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25DD91B6-8AC9-034D-98C4-E4D936BA3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" y="4"/>
              <a:ext cx="132" cy="62"/>
            </a:xfrm>
            <a:custGeom>
              <a:avLst/>
              <a:gdLst>
                <a:gd name="T0" fmla="*/ 1330 w 3309"/>
                <a:gd name="T1" fmla="*/ 256 h 1545"/>
                <a:gd name="T2" fmla="*/ 1238 w 3309"/>
                <a:gd name="T3" fmla="*/ 305 h 1545"/>
                <a:gd name="T4" fmla="*/ 1174 w 3309"/>
                <a:gd name="T5" fmla="*/ 386 h 1545"/>
                <a:gd name="T6" fmla="*/ 2135 w 3309"/>
                <a:gd name="T7" fmla="*/ 386 h 1545"/>
                <a:gd name="T8" fmla="*/ 2071 w 3309"/>
                <a:gd name="T9" fmla="*/ 305 h 1545"/>
                <a:gd name="T10" fmla="*/ 1980 w 3309"/>
                <a:gd name="T11" fmla="*/ 256 h 1545"/>
                <a:gd name="T12" fmla="*/ 1401 w 3309"/>
                <a:gd name="T13" fmla="*/ 244 h 1545"/>
                <a:gd name="T14" fmla="*/ 1965 w 3309"/>
                <a:gd name="T15" fmla="*/ 3 h 1545"/>
                <a:gd name="T16" fmla="*/ 2122 w 3309"/>
                <a:gd name="T17" fmla="*/ 48 h 1545"/>
                <a:gd name="T18" fmla="*/ 2254 w 3309"/>
                <a:gd name="T19" fmla="*/ 139 h 1545"/>
                <a:gd name="T20" fmla="*/ 2350 w 3309"/>
                <a:gd name="T21" fmla="*/ 265 h 1545"/>
                <a:gd name="T22" fmla="*/ 2402 w 3309"/>
                <a:gd name="T23" fmla="*/ 419 h 1545"/>
                <a:gd name="T24" fmla="*/ 3113 w 3309"/>
                <a:gd name="T25" fmla="*/ 430 h 1545"/>
                <a:gd name="T26" fmla="*/ 3214 w 3309"/>
                <a:gd name="T27" fmla="*/ 483 h 1545"/>
                <a:gd name="T28" fmla="*/ 3283 w 3309"/>
                <a:gd name="T29" fmla="*/ 570 h 1545"/>
                <a:gd name="T30" fmla="*/ 3309 w 3309"/>
                <a:gd name="T31" fmla="*/ 681 h 1545"/>
                <a:gd name="T32" fmla="*/ 3297 w 3309"/>
                <a:gd name="T33" fmla="*/ 1358 h 1545"/>
                <a:gd name="T34" fmla="*/ 3244 w 3309"/>
                <a:gd name="T35" fmla="*/ 1454 h 1545"/>
                <a:gd name="T36" fmla="*/ 3156 w 3309"/>
                <a:gd name="T37" fmla="*/ 1520 h 1545"/>
                <a:gd name="T38" fmla="*/ 3046 w 3309"/>
                <a:gd name="T39" fmla="*/ 1545 h 1545"/>
                <a:gd name="T40" fmla="*/ 1927 w 3309"/>
                <a:gd name="T41" fmla="*/ 1472 h 1545"/>
                <a:gd name="T42" fmla="*/ 1877 w 3309"/>
                <a:gd name="T43" fmla="*/ 1378 h 1545"/>
                <a:gd name="T44" fmla="*/ 1847 w 3309"/>
                <a:gd name="T45" fmla="*/ 1349 h 1545"/>
                <a:gd name="T46" fmla="*/ 1797 w 3309"/>
                <a:gd name="T47" fmla="*/ 1311 h 1545"/>
                <a:gd name="T48" fmla="*/ 1750 w 3309"/>
                <a:gd name="T49" fmla="*/ 1290 h 1545"/>
                <a:gd name="T50" fmla="*/ 1711 w 3309"/>
                <a:gd name="T51" fmla="*/ 1279 h 1545"/>
                <a:gd name="T52" fmla="*/ 1625 w 3309"/>
                <a:gd name="T53" fmla="*/ 1275 h 1545"/>
                <a:gd name="T54" fmla="*/ 1573 w 3309"/>
                <a:gd name="T55" fmla="*/ 1286 h 1545"/>
                <a:gd name="T56" fmla="*/ 1528 w 3309"/>
                <a:gd name="T57" fmla="*/ 1302 h 1545"/>
                <a:gd name="T58" fmla="*/ 1502 w 3309"/>
                <a:gd name="T59" fmla="*/ 1318 h 1545"/>
                <a:gd name="T60" fmla="*/ 1461 w 3309"/>
                <a:gd name="T61" fmla="*/ 1349 h 1545"/>
                <a:gd name="T62" fmla="*/ 1432 w 3309"/>
                <a:gd name="T63" fmla="*/ 1378 h 1545"/>
                <a:gd name="T64" fmla="*/ 1382 w 3309"/>
                <a:gd name="T65" fmla="*/ 1472 h 1545"/>
                <a:gd name="T66" fmla="*/ 263 w 3309"/>
                <a:gd name="T67" fmla="*/ 1545 h 1545"/>
                <a:gd name="T68" fmla="*/ 152 w 3309"/>
                <a:gd name="T69" fmla="*/ 1520 h 1545"/>
                <a:gd name="T70" fmla="*/ 64 w 3309"/>
                <a:gd name="T71" fmla="*/ 1454 h 1545"/>
                <a:gd name="T72" fmla="*/ 11 w 3309"/>
                <a:gd name="T73" fmla="*/ 1358 h 1545"/>
                <a:gd name="T74" fmla="*/ 0 w 3309"/>
                <a:gd name="T75" fmla="*/ 681 h 1545"/>
                <a:gd name="T76" fmla="*/ 26 w 3309"/>
                <a:gd name="T77" fmla="*/ 570 h 1545"/>
                <a:gd name="T78" fmla="*/ 95 w 3309"/>
                <a:gd name="T79" fmla="*/ 483 h 1545"/>
                <a:gd name="T80" fmla="*/ 195 w 3309"/>
                <a:gd name="T81" fmla="*/ 430 h 1545"/>
                <a:gd name="T82" fmla="*/ 906 w 3309"/>
                <a:gd name="T83" fmla="*/ 419 h 1545"/>
                <a:gd name="T84" fmla="*/ 958 w 3309"/>
                <a:gd name="T85" fmla="*/ 265 h 1545"/>
                <a:gd name="T86" fmla="*/ 1054 w 3309"/>
                <a:gd name="T87" fmla="*/ 139 h 1545"/>
                <a:gd name="T88" fmla="*/ 1186 w 3309"/>
                <a:gd name="T89" fmla="*/ 48 h 1545"/>
                <a:gd name="T90" fmla="*/ 1344 w 3309"/>
                <a:gd name="T91" fmla="*/ 3 h 1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309" h="1545">
                  <a:moveTo>
                    <a:pt x="1401" y="244"/>
                  </a:moveTo>
                  <a:lnTo>
                    <a:pt x="1364" y="247"/>
                  </a:lnTo>
                  <a:lnTo>
                    <a:pt x="1330" y="256"/>
                  </a:lnTo>
                  <a:lnTo>
                    <a:pt x="1296" y="268"/>
                  </a:lnTo>
                  <a:lnTo>
                    <a:pt x="1265" y="284"/>
                  </a:lnTo>
                  <a:lnTo>
                    <a:pt x="1238" y="305"/>
                  </a:lnTo>
                  <a:lnTo>
                    <a:pt x="1213" y="329"/>
                  </a:lnTo>
                  <a:lnTo>
                    <a:pt x="1191" y="356"/>
                  </a:lnTo>
                  <a:lnTo>
                    <a:pt x="1174" y="386"/>
                  </a:lnTo>
                  <a:lnTo>
                    <a:pt x="1160" y="419"/>
                  </a:lnTo>
                  <a:lnTo>
                    <a:pt x="2149" y="419"/>
                  </a:lnTo>
                  <a:lnTo>
                    <a:pt x="2135" y="386"/>
                  </a:lnTo>
                  <a:lnTo>
                    <a:pt x="2118" y="356"/>
                  </a:lnTo>
                  <a:lnTo>
                    <a:pt x="2097" y="329"/>
                  </a:lnTo>
                  <a:lnTo>
                    <a:pt x="2071" y="305"/>
                  </a:lnTo>
                  <a:lnTo>
                    <a:pt x="2043" y="284"/>
                  </a:lnTo>
                  <a:lnTo>
                    <a:pt x="2013" y="268"/>
                  </a:lnTo>
                  <a:lnTo>
                    <a:pt x="1980" y="256"/>
                  </a:lnTo>
                  <a:lnTo>
                    <a:pt x="1944" y="247"/>
                  </a:lnTo>
                  <a:lnTo>
                    <a:pt x="1907" y="244"/>
                  </a:lnTo>
                  <a:lnTo>
                    <a:pt x="1401" y="244"/>
                  </a:lnTo>
                  <a:close/>
                  <a:moveTo>
                    <a:pt x="1401" y="0"/>
                  </a:moveTo>
                  <a:lnTo>
                    <a:pt x="1907" y="0"/>
                  </a:lnTo>
                  <a:lnTo>
                    <a:pt x="1965" y="3"/>
                  </a:lnTo>
                  <a:lnTo>
                    <a:pt x="2019" y="13"/>
                  </a:lnTo>
                  <a:lnTo>
                    <a:pt x="2072" y="27"/>
                  </a:lnTo>
                  <a:lnTo>
                    <a:pt x="2122" y="48"/>
                  </a:lnTo>
                  <a:lnTo>
                    <a:pt x="2169" y="74"/>
                  </a:lnTo>
                  <a:lnTo>
                    <a:pt x="2213" y="103"/>
                  </a:lnTo>
                  <a:lnTo>
                    <a:pt x="2254" y="139"/>
                  </a:lnTo>
                  <a:lnTo>
                    <a:pt x="2290" y="178"/>
                  </a:lnTo>
                  <a:lnTo>
                    <a:pt x="2323" y="219"/>
                  </a:lnTo>
                  <a:lnTo>
                    <a:pt x="2350" y="265"/>
                  </a:lnTo>
                  <a:lnTo>
                    <a:pt x="2373" y="313"/>
                  </a:lnTo>
                  <a:lnTo>
                    <a:pt x="2390" y="365"/>
                  </a:lnTo>
                  <a:lnTo>
                    <a:pt x="2402" y="419"/>
                  </a:lnTo>
                  <a:lnTo>
                    <a:pt x="3034" y="419"/>
                  </a:lnTo>
                  <a:lnTo>
                    <a:pt x="3075" y="422"/>
                  </a:lnTo>
                  <a:lnTo>
                    <a:pt x="3113" y="430"/>
                  </a:lnTo>
                  <a:lnTo>
                    <a:pt x="3150" y="443"/>
                  </a:lnTo>
                  <a:lnTo>
                    <a:pt x="3184" y="460"/>
                  </a:lnTo>
                  <a:lnTo>
                    <a:pt x="3214" y="483"/>
                  </a:lnTo>
                  <a:lnTo>
                    <a:pt x="3241" y="509"/>
                  </a:lnTo>
                  <a:lnTo>
                    <a:pt x="3265" y="538"/>
                  </a:lnTo>
                  <a:lnTo>
                    <a:pt x="3283" y="570"/>
                  </a:lnTo>
                  <a:lnTo>
                    <a:pt x="3297" y="605"/>
                  </a:lnTo>
                  <a:lnTo>
                    <a:pt x="3305" y="642"/>
                  </a:lnTo>
                  <a:lnTo>
                    <a:pt x="3309" y="681"/>
                  </a:lnTo>
                  <a:lnTo>
                    <a:pt x="3309" y="1283"/>
                  </a:lnTo>
                  <a:lnTo>
                    <a:pt x="3305" y="1322"/>
                  </a:lnTo>
                  <a:lnTo>
                    <a:pt x="3297" y="1358"/>
                  </a:lnTo>
                  <a:lnTo>
                    <a:pt x="3284" y="1394"/>
                  </a:lnTo>
                  <a:lnTo>
                    <a:pt x="3267" y="1425"/>
                  </a:lnTo>
                  <a:lnTo>
                    <a:pt x="3244" y="1454"/>
                  </a:lnTo>
                  <a:lnTo>
                    <a:pt x="3219" y="1480"/>
                  </a:lnTo>
                  <a:lnTo>
                    <a:pt x="3189" y="1502"/>
                  </a:lnTo>
                  <a:lnTo>
                    <a:pt x="3156" y="1520"/>
                  </a:lnTo>
                  <a:lnTo>
                    <a:pt x="3121" y="1534"/>
                  </a:lnTo>
                  <a:lnTo>
                    <a:pt x="3085" y="1542"/>
                  </a:lnTo>
                  <a:lnTo>
                    <a:pt x="3046" y="1545"/>
                  </a:lnTo>
                  <a:lnTo>
                    <a:pt x="1940" y="1545"/>
                  </a:lnTo>
                  <a:lnTo>
                    <a:pt x="1936" y="1507"/>
                  </a:lnTo>
                  <a:lnTo>
                    <a:pt x="1927" y="1472"/>
                  </a:lnTo>
                  <a:lnTo>
                    <a:pt x="1915" y="1438"/>
                  </a:lnTo>
                  <a:lnTo>
                    <a:pt x="1897" y="1408"/>
                  </a:lnTo>
                  <a:lnTo>
                    <a:pt x="1877" y="1378"/>
                  </a:lnTo>
                  <a:lnTo>
                    <a:pt x="1852" y="1353"/>
                  </a:lnTo>
                  <a:lnTo>
                    <a:pt x="1850" y="1351"/>
                  </a:lnTo>
                  <a:lnTo>
                    <a:pt x="1847" y="1349"/>
                  </a:lnTo>
                  <a:lnTo>
                    <a:pt x="1830" y="1334"/>
                  </a:lnTo>
                  <a:lnTo>
                    <a:pt x="1811" y="1320"/>
                  </a:lnTo>
                  <a:lnTo>
                    <a:pt x="1797" y="1311"/>
                  </a:lnTo>
                  <a:lnTo>
                    <a:pt x="1781" y="1303"/>
                  </a:lnTo>
                  <a:lnTo>
                    <a:pt x="1764" y="1295"/>
                  </a:lnTo>
                  <a:lnTo>
                    <a:pt x="1750" y="1290"/>
                  </a:lnTo>
                  <a:lnTo>
                    <a:pt x="1736" y="1286"/>
                  </a:lnTo>
                  <a:lnTo>
                    <a:pt x="1723" y="1282"/>
                  </a:lnTo>
                  <a:lnTo>
                    <a:pt x="1711" y="1279"/>
                  </a:lnTo>
                  <a:lnTo>
                    <a:pt x="1683" y="1275"/>
                  </a:lnTo>
                  <a:lnTo>
                    <a:pt x="1655" y="1273"/>
                  </a:lnTo>
                  <a:lnTo>
                    <a:pt x="1625" y="1275"/>
                  </a:lnTo>
                  <a:lnTo>
                    <a:pt x="1598" y="1279"/>
                  </a:lnTo>
                  <a:lnTo>
                    <a:pt x="1585" y="1282"/>
                  </a:lnTo>
                  <a:lnTo>
                    <a:pt x="1573" y="1286"/>
                  </a:lnTo>
                  <a:lnTo>
                    <a:pt x="1559" y="1290"/>
                  </a:lnTo>
                  <a:lnTo>
                    <a:pt x="1544" y="1295"/>
                  </a:lnTo>
                  <a:lnTo>
                    <a:pt x="1528" y="1302"/>
                  </a:lnTo>
                  <a:lnTo>
                    <a:pt x="1513" y="1311"/>
                  </a:lnTo>
                  <a:lnTo>
                    <a:pt x="1508" y="1314"/>
                  </a:lnTo>
                  <a:lnTo>
                    <a:pt x="1502" y="1318"/>
                  </a:lnTo>
                  <a:lnTo>
                    <a:pt x="1497" y="1320"/>
                  </a:lnTo>
                  <a:lnTo>
                    <a:pt x="1479" y="1334"/>
                  </a:lnTo>
                  <a:lnTo>
                    <a:pt x="1461" y="1349"/>
                  </a:lnTo>
                  <a:lnTo>
                    <a:pt x="1458" y="1351"/>
                  </a:lnTo>
                  <a:lnTo>
                    <a:pt x="1456" y="1353"/>
                  </a:lnTo>
                  <a:lnTo>
                    <a:pt x="1432" y="1378"/>
                  </a:lnTo>
                  <a:lnTo>
                    <a:pt x="1411" y="1408"/>
                  </a:lnTo>
                  <a:lnTo>
                    <a:pt x="1394" y="1438"/>
                  </a:lnTo>
                  <a:lnTo>
                    <a:pt x="1382" y="1472"/>
                  </a:lnTo>
                  <a:lnTo>
                    <a:pt x="1373" y="1507"/>
                  </a:lnTo>
                  <a:lnTo>
                    <a:pt x="1368" y="1545"/>
                  </a:lnTo>
                  <a:lnTo>
                    <a:pt x="263" y="1545"/>
                  </a:lnTo>
                  <a:lnTo>
                    <a:pt x="224" y="1542"/>
                  </a:lnTo>
                  <a:lnTo>
                    <a:pt x="187" y="1534"/>
                  </a:lnTo>
                  <a:lnTo>
                    <a:pt x="152" y="1520"/>
                  </a:lnTo>
                  <a:lnTo>
                    <a:pt x="120" y="1502"/>
                  </a:lnTo>
                  <a:lnTo>
                    <a:pt x="91" y="1480"/>
                  </a:lnTo>
                  <a:lnTo>
                    <a:pt x="64" y="1454"/>
                  </a:lnTo>
                  <a:lnTo>
                    <a:pt x="43" y="1425"/>
                  </a:lnTo>
                  <a:lnTo>
                    <a:pt x="25" y="1393"/>
                  </a:lnTo>
                  <a:lnTo>
                    <a:pt x="11" y="1358"/>
                  </a:lnTo>
                  <a:lnTo>
                    <a:pt x="3" y="1322"/>
                  </a:lnTo>
                  <a:lnTo>
                    <a:pt x="0" y="1283"/>
                  </a:lnTo>
                  <a:lnTo>
                    <a:pt x="0" y="681"/>
                  </a:lnTo>
                  <a:lnTo>
                    <a:pt x="3" y="642"/>
                  </a:lnTo>
                  <a:lnTo>
                    <a:pt x="11" y="605"/>
                  </a:lnTo>
                  <a:lnTo>
                    <a:pt x="26" y="570"/>
                  </a:lnTo>
                  <a:lnTo>
                    <a:pt x="44" y="538"/>
                  </a:lnTo>
                  <a:lnTo>
                    <a:pt x="68" y="509"/>
                  </a:lnTo>
                  <a:lnTo>
                    <a:pt x="95" y="483"/>
                  </a:lnTo>
                  <a:lnTo>
                    <a:pt x="125" y="460"/>
                  </a:lnTo>
                  <a:lnTo>
                    <a:pt x="159" y="443"/>
                  </a:lnTo>
                  <a:lnTo>
                    <a:pt x="195" y="430"/>
                  </a:lnTo>
                  <a:lnTo>
                    <a:pt x="234" y="422"/>
                  </a:lnTo>
                  <a:lnTo>
                    <a:pt x="274" y="419"/>
                  </a:lnTo>
                  <a:lnTo>
                    <a:pt x="906" y="419"/>
                  </a:lnTo>
                  <a:lnTo>
                    <a:pt x="918" y="365"/>
                  </a:lnTo>
                  <a:lnTo>
                    <a:pt x="936" y="313"/>
                  </a:lnTo>
                  <a:lnTo>
                    <a:pt x="958" y="265"/>
                  </a:lnTo>
                  <a:lnTo>
                    <a:pt x="986" y="219"/>
                  </a:lnTo>
                  <a:lnTo>
                    <a:pt x="1019" y="178"/>
                  </a:lnTo>
                  <a:lnTo>
                    <a:pt x="1054" y="139"/>
                  </a:lnTo>
                  <a:lnTo>
                    <a:pt x="1095" y="103"/>
                  </a:lnTo>
                  <a:lnTo>
                    <a:pt x="1139" y="74"/>
                  </a:lnTo>
                  <a:lnTo>
                    <a:pt x="1186" y="48"/>
                  </a:lnTo>
                  <a:lnTo>
                    <a:pt x="1236" y="27"/>
                  </a:lnTo>
                  <a:lnTo>
                    <a:pt x="1290" y="13"/>
                  </a:lnTo>
                  <a:lnTo>
                    <a:pt x="1344" y="3"/>
                  </a:lnTo>
                  <a:lnTo>
                    <a:pt x="14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2" name="자유형 71">
            <a:extLst>
              <a:ext uri="{FF2B5EF4-FFF2-40B4-BE49-F238E27FC236}">
                <a16:creationId xmlns:a16="http://schemas.microsoft.com/office/drawing/2014/main" id="{7A202E06-38D2-9142-9515-4CB1FB49ADC8}"/>
              </a:ext>
            </a:extLst>
          </p:cNvPr>
          <p:cNvSpPr>
            <a:spLocks/>
          </p:cNvSpPr>
          <p:nvPr/>
        </p:nvSpPr>
        <p:spPr bwMode="auto">
          <a:xfrm>
            <a:off x="6593778" y="4825571"/>
            <a:ext cx="256556" cy="22453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BC052C55-80F3-1948-B29A-C62D9E20C6D8}"/>
              </a:ext>
            </a:extLst>
          </p:cNvPr>
          <p:cNvSpPr/>
          <p:nvPr/>
        </p:nvSpPr>
        <p:spPr>
          <a:xfrm>
            <a:off x="5568908" y="1487679"/>
            <a:ext cx="1054497" cy="41528"/>
          </a:xfrm>
          <a:prstGeom prst="rect">
            <a:avLst/>
          </a:prstGeom>
          <a:solidFill>
            <a:srgbClr val="FF6F80"/>
          </a:solidFill>
          <a:ln>
            <a:solidFill>
              <a:srgbClr val="FF6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69334" y="3958225"/>
            <a:ext cx="10552946" cy="0"/>
          </a:xfrm>
          <a:prstGeom prst="straightConnector1">
            <a:avLst/>
          </a:prstGeom>
          <a:ln w="57150">
            <a:solidFill>
              <a:srgbClr val="FF6F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7940B3E7-A048-4C64-93BF-71ECE3A0BE08}"/>
              </a:ext>
            </a:extLst>
          </p:cNvPr>
          <p:cNvSpPr/>
          <p:nvPr/>
        </p:nvSpPr>
        <p:spPr>
          <a:xfrm>
            <a:off x="694331" y="3478841"/>
            <a:ext cx="900000" cy="900000"/>
          </a:xfrm>
          <a:prstGeom prst="ellipse">
            <a:avLst/>
          </a:prstGeom>
          <a:solidFill>
            <a:srgbClr val="FF9797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5" y="3686853"/>
            <a:ext cx="457091" cy="457091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93FA36ED-C403-4EF8-802B-8D9FCA3FEDE1}"/>
              </a:ext>
            </a:extLst>
          </p:cNvPr>
          <p:cNvSpPr/>
          <p:nvPr/>
        </p:nvSpPr>
        <p:spPr>
          <a:xfrm>
            <a:off x="4063811" y="3474699"/>
            <a:ext cx="900000" cy="900000"/>
          </a:xfrm>
          <a:prstGeom prst="ellipse">
            <a:avLst/>
          </a:prstGeom>
          <a:solidFill>
            <a:srgbClr val="FF9797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Freeform 11">
            <a:extLst>
              <a:ext uri="{FF2B5EF4-FFF2-40B4-BE49-F238E27FC236}">
                <a16:creationId xmlns:a16="http://schemas.microsoft.com/office/drawing/2014/main" id="{C13753F4-27E1-4F1E-8213-705EE291ADB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313554" y="3694028"/>
            <a:ext cx="350410" cy="43020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3FA36ED-C403-4EF8-802B-8D9FCA3FEDE1}"/>
              </a:ext>
            </a:extLst>
          </p:cNvPr>
          <p:cNvSpPr/>
          <p:nvPr/>
        </p:nvSpPr>
        <p:spPr>
          <a:xfrm>
            <a:off x="5748806" y="3474699"/>
            <a:ext cx="900000" cy="900000"/>
          </a:xfrm>
          <a:prstGeom prst="ellipse">
            <a:avLst/>
          </a:prstGeom>
          <a:solidFill>
            <a:srgbClr val="FECFC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3FA36ED-C403-4EF8-802B-8D9FCA3FEDE1}"/>
              </a:ext>
            </a:extLst>
          </p:cNvPr>
          <p:cNvSpPr/>
          <p:nvPr/>
        </p:nvSpPr>
        <p:spPr>
          <a:xfrm>
            <a:off x="7433291" y="3474699"/>
            <a:ext cx="900000" cy="900000"/>
          </a:xfrm>
          <a:prstGeom prst="ellipse">
            <a:avLst/>
          </a:prstGeom>
          <a:solidFill>
            <a:srgbClr val="FECFC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3FA36ED-C403-4EF8-802B-8D9FCA3FEDE1}"/>
              </a:ext>
            </a:extLst>
          </p:cNvPr>
          <p:cNvSpPr/>
          <p:nvPr/>
        </p:nvSpPr>
        <p:spPr>
          <a:xfrm>
            <a:off x="9050902" y="3485452"/>
            <a:ext cx="900000" cy="900000"/>
          </a:xfrm>
          <a:prstGeom prst="ellipse">
            <a:avLst/>
          </a:prstGeom>
          <a:solidFill>
            <a:srgbClr val="FECFC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04" y="3661894"/>
            <a:ext cx="545774" cy="54577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059" y="3705737"/>
            <a:ext cx="453493" cy="453493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stCxn id="24" idx="0"/>
          </p:cNvCxnSpPr>
          <p:nvPr/>
        </p:nvCxnSpPr>
        <p:spPr>
          <a:xfrm rot="5400000" flipH="1" flipV="1">
            <a:off x="1162588" y="2699892"/>
            <a:ext cx="760693" cy="797207"/>
          </a:xfrm>
          <a:prstGeom prst="bentConnector2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triangle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직선 화살표 연결선 10"/>
          <p:cNvCxnSpPr/>
          <p:nvPr/>
        </p:nvCxnSpPr>
        <p:spPr>
          <a:xfrm rot="5400000" flipH="1" flipV="1">
            <a:off x="4532068" y="2695749"/>
            <a:ext cx="760693" cy="797207"/>
          </a:xfrm>
          <a:prstGeom prst="bentConnector2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triangle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직선 화살표 연결선 10"/>
          <p:cNvCxnSpPr/>
          <p:nvPr/>
        </p:nvCxnSpPr>
        <p:spPr>
          <a:xfrm rot="16200000" flipH="1">
            <a:off x="9557641" y="4367195"/>
            <a:ext cx="760693" cy="797207"/>
          </a:xfrm>
          <a:prstGeom prst="bentConnector2">
            <a:avLst/>
          </a:prstGeom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triangle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직선 화살표 연결선 10"/>
          <p:cNvCxnSpPr/>
          <p:nvPr/>
        </p:nvCxnSpPr>
        <p:spPr>
          <a:xfrm rot="5400000" flipH="1" flipV="1">
            <a:off x="7866908" y="2706502"/>
            <a:ext cx="760693" cy="797207"/>
          </a:xfrm>
          <a:prstGeom prst="bentConnector2">
            <a:avLst/>
          </a:prstGeom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triangle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11392" y="2544729"/>
            <a:ext cx="196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38052" y="2544729"/>
            <a:ext cx="196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날짜별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메모 작성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019841" y="4964341"/>
            <a:ext cx="196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메모 공유</a:t>
            </a:r>
          </a:p>
        </p:txBody>
      </p:sp>
      <p:cxnSp>
        <p:nvCxnSpPr>
          <p:cNvPr id="74" name="직선 화살표 연결선 10"/>
          <p:cNvCxnSpPr/>
          <p:nvPr/>
        </p:nvCxnSpPr>
        <p:spPr>
          <a:xfrm rot="16200000" flipH="1">
            <a:off x="6224942" y="4354668"/>
            <a:ext cx="760693" cy="797207"/>
          </a:xfrm>
          <a:prstGeom prst="bentConnector2">
            <a:avLst/>
          </a:prstGeom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triangle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687671" y="2544729"/>
            <a:ext cx="196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음악 추천 기능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0371965" y="4843811"/>
            <a:ext cx="19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음악 스트리밍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추가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223AD73-0286-4D43-9D1D-351DDD30236D}"/>
              </a:ext>
            </a:extLst>
          </p:cNvPr>
          <p:cNvSpPr/>
          <p:nvPr/>
        </p:nvSpPr>
        <p:spPr>
          <a:xfrm>
            <a:off x="2392544" y="3503052"/>
            <a:ext cx="900000" cy="900000"/>
          </a:xfrm>
          <a:prstGeom prst="ellipse">
            <a:avLst/>
          </a:prstGeom>
          <a:solidFill>
            <a:srgbClr val="FF9797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9591E00-D810-466C-B2ED-05E1F2286D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89" y="3609766"/>
            <a:ext cx="630737" cy="63073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809B9A6-8A64-41FF-B63F-1AEF06118B1C}"/>
              </a:ext>
            </a:extLst>
          </p:cNvPr>
          <p:cNvSpPr txBox="1"/>
          <p:nvPr/>
        </p:nvSpPr>
        <p:spPr>
          <a:xfrm>
            <a:off x="3642243" y="4913704"/>
            <a:ext cx="19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해시태그를 통한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메모 관리</a:t>
            </a:r>
          </a:p>
        </p:txBody>
      </p:sp>
      <p:cxnSp>
        <p:nvCxnSpPr>
          <p:cNvPr id="43" name="직선 화살표 연결선 10">
            <a:extLst>
              <a:ext uri="{FF2B5EF4-FFF2-40B4-BE49-F238E27FC236}">
                <a16:creationId xmlns:a16="http://schemas.microsoft.com/office/drawing/2014/main" id="{98962D37-BF7D-4341-B6A0-8F2E1286CABC}"/>
              </a:ext>
            </a:extLst>
          </p:cNvPr>
          <p:cNvCxnSpPr/>
          <p:nvPr/>
        </p:nvCxnSpPr>
        <p:spPr>
          <a:xfrm rot="16200000" flipH="1">
            <a:off x="2868680" y="4383021"/>
            <a:ext cx="760693" cy="797207"/>
          </a:xfrm>
          <a:prstGeom prst="bentConnector2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triangle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F72869F4-F6DB-40FB-AD9A-8CBFE4EB425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814" y="3734648"/>
            <a:ext cx="296401" cy="2964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67C373-6BFD-4DAB-BB53-72CED525918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554" y="3691282"/>
            <a:ext cx="448232" cy="44823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CB7AD23-D446-4CAD-B0FA-D3A89E0E637F}"/>
              </a:ext>
            </a:extLst>
          </p:cNvPr>
          <p:cNvSpPr txBox="1"/>
          <p:nvPr/>
        </p:nvSpPr>
        <p:spPr>
          <a:xfrm>
            <a:off x="4942560" y="826465"/>
            <a:ext cx="23038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M</a:t>
            </a:r>
            <a:r>
              <a:rPr lang="en-US" altLang="ko-KR" sz="3000" dirty="0" err="1">
                <a:solidFill>
                  <a:srgbClr val="FF6F8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a</a:t>
            </a:r>
            <a:r>
              <a:rPr lang="en-US" altLang="ko-KR" sz="3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mu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 소개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  <a:cs typeface="Lato Black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17FDE3-1241-42AE-8F15-B707D71D0B2A}"/>
              </a:ext>
            </a:extLst>
          </p:cNvPr>
          <p:cNvSpPr txBox="1"/>
          <p:nvPr/>
        </p:nvSpPr>
        <p:spPr>
          <a:xfrm>
            <a:off x="5360868" y="536354"/>
            <a:ext cx="1470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spc="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Mamu</a:t>
            </a:r>
            <a:r>
              <a:rPr lang="ko-KR" altLang="en-US" sz="11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 프로젝트</a:t>
            </a:r>
            <a:endParaRPr lang="en-US" sz="1100" spc="3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754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모니터, 전자기기, 실내, 컴퓨터이(가) 표시된 사진&#10;&#10;자동 생성된 설명">
            <a:extLst>
              <a:ext uri="{FF2B5EF4-FFF2-40B4-BE49-F238E27FC236}">
                <a16:creationId xmlns:a16="http://schemas.microsoft.com/office/drawing/2014/main" id="{60103BAF-DE14-4605-AEA2-0691EBF1B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63" y="797964"/>
            <a:ext cx="2592474" cy="571696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C052C55-80F3-1948-B29A-C62D9E20C6D8}"/>
              </a:ext>
            </a:extLst>
          </p:cNvPr>
          <p:cNvSpPr/>
          <p:nvPr/>
        </p:nvSpPr>
        <p:spPr>
          <a:xfrm>
            <a:off x="5568908" y="1487679"/>
            <a:ext cx="1054497" cy="41528"/>
          </a:xfrm>
          <a:prstGeom prst="rect">
            <a:avLst/>
          </a:prstGeom>
          <a:solidFill>
            <a:srgbClr val="FF6F80"/>
          </a:solidFill>
          <a:ln>
            <a:solidFill>
              <a:srgbClr val="FF6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490CD3-4788-B34B-A214-5347CA233716}"/>
              </a:ext>
            </a:extLst>
          </p:cNvPr>
          <p:cNvSpPr txBox="1"/>
          <p:nvPr/>
        </p:nvSpPr>
        <p:spPr>
          <a:xfrm>
            <a:off x="4942560" y="826465"/>
            <a:ext cx="23038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M</a:t>
            </a:r>
            <a:r>
              <a:rPr lang="en-US" altLang="ko-KR" sz="3000" b="1" dirty="0" err="1">
                <a:solidFill>
                  <a:srgbClr val="FF6F8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a</a:t>
            </a:r>
            <a:r>
              <a:rPr lang="en-US" altLang="ko-KR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mu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 소개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  <a:cs typeface="Lato Black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0E58CF-2CBF-4B32-9FC5-4EE0A8611F9E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232CCB-41A1-43C7-88D0-7E3B4C71A72E}"/>
              </a:ext>
            </a:extLst>
          </p:cNvPr>
          <p:cNvGrpSpPr/>
          <p:nvPr/>
        </p:nvGrpSpPr>
        <p:grpSpPr>
          <a:xfrm>
            <a:off x="5568908" y="2998321"/>
            <a:ext cx="5903438" cy="1292252"/>
            <a:chOff x="6306973" y="3027197"/>
            <a:chExt cx="4111504" cy="9000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1C6AEDC-44AA-4A0C-A85F-A0AEEC31E0B9}"/>
                </a:ext>
              </a:extLst>
            </p:cNvPr>
            <p:cNvGrpSpPr/>
            <p:nvPr/>
          </p:nvGrpSpPr>
          <p:grpSpPr>
            <a:xfrm>
              <a:off x="6306973" y="3027197"/>
              <a:ext cx="4111504" cy="900000"/>
              <a:chOff x="6306973" y="3027197"/>
              <a:chExt cx="4111504" cy="900000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940B3E7-A048-4C64-93BF-71ECE3A0BE08}"/>
                  </a:ext>
                </a:extLst>
              </p:cNvPr>
              <p:cNvSpPr/>
              <p:nvPr/>
            </p:nvSpPr>
            <p:spPr>
              <a:xfrm>
                <a:off x="6306973" y="3027197"/>
                <a:ext cx="900000" cy="900000"/>
              </a:xfrm>
              <a:prstGeom prst="ellipse">
                <a:avLst/>
              </a:prstGeom>
              <a:solidFill>
                <a:srgbClr val="FF9797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268BA74-94BA-42C9-A634-41DF6B00D591}"/>
                  </a:ext>
                </a:extLst>
              </p:cNvPr>
              <p:cNvSpPr/>
              <p:nvPr/>
            </p:nvSpPr>
            <p:spPr>
              <a:xfrm>
                <a:off x="7328608" y="3077247"/>
                <a:ext cx="3089869" cy="711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회원가입 </a:t>
                </a:r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· </a:t>
                </a:r>
                <a:r>
                  <a: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로그인</a:t>
                </a:r>
                <a:endPara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solidFill>
                      <a:prstClr val="white">
                        <a:lumMod val="50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회원 별 메모 관리</a:t>
                </a:r>
                <a:endParaRPr lang="en-US" altLang="ko-KR" dirty="0">
                  <a:solidFill>
                    <a:prstClr val="white">
                      <a:lumMod val="50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8427" y="3235209"/>
              <a:ext cx="457091" cy="45709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8CF5ADA-8B0A-403A-897D-287292D25057}"/>
              </a:ext>
            </a:extLst>
          </p:cNvPr>
          <p:cNvSpPr txBox="1"/>
          <p:nvPr/>
        </p:nvSpPr>
        <p:spPr>
          <a:xfrm>
            <a:off x="5360868" y="536354"/>
            <a:ext cx="1470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spc="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Mamu</a:t>
            </a:r>
            <a:r>
              <a:rPr lang="ko-KR" altLang="en-US" sz="11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 프로젝트</a:t>
            </a:r>
            <a:endParaRPr lang="en-US" sz="1100" spc="3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Lato" charset="0"/>
            </a:endParaRPr>
          </a:p>
        </p:txBody>
      </p:sp>
      <p:pic>
        <p:nvPicPr>
          <p:cNvPr id="9" name="mobizen_20191127_161417">
            <a:hlinkClick r:id="" action="ppaction://media"/>
            <a:extLst>
              <a:ext uri="{FF2B5EF4-FFF2-40B4-BE49-F238E27FC236}">
                <a16:creationId xmlns:a16="http://schemas.microsoft.com/office/drawing/2014/main" id="{864D08B1-C1F7-43B6-8DD8-7E23EDE383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4886" y="1380463"/>
            <a:ext cx="2293778" cy="452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C052C55-80F3-1948-B29A-C62D9E20C6D8}"/>
              </a:ext>
            </a:extLst>
          </p:cNvPr>
          <p:cNvSpPr/>
          <p:nvPr/>
        </p:nvSpPr>
        <p:spPr>
          <a:xfrm>
            <a:off x="5568908" y="1487679"/>
            <a:ext cx="1054497" cy="41528"/>
          </a:xfrm>
          <a:prstGeom prst="rect">
            <a:avLst/>
          </a:prstGeom>
          <a:solidFill>
            <a:srgbClr val="FF6F80"/>
          </a:solidFill>
          <a:ln>
            <a:solidFill>
              <a:srgbClr val="FF6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490CD3-4788-B34B-A214-5347CA233716}"/>
              </a:ext>
            </a:extLst>
          </p:cNvPr>
          <p:cNvSpPr txBox="1"/>
          <p:nvPr/>
        </p:nvSpPr>
        <p:spPr>
          <a:xfrm>
            <a:off x="4942560" y="826465"/>
            <a:ext cx="23038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M</a:t>
            </a:r>
            <a:r>
              <a:rPr lang="en-US" altLang="ko-KR" sz="3000" b="1" dirty="0" err="1">
                <a:solidFill>
                  <a:srgbClr val="FF6F8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a</a:t>
            </a:r>
            <a:r>
              <a:rPr lang="en-US" altLang="ko-KR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mu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 소개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  <a:cs typeface="Lato Black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0E58CF-2CBF-4B32-9FC5-4EE0A8611F9E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F5ADA-8B0A-403A-897D-287292D25057}"/>
              </a:ext>
            </a:extLst>
          </p:cNvPr>
          <p:cNvSpPr txBox="1"/>
          <p:nvPr/>
        </p:nvSpPr>
        <p:spPr>
          <a:xfrm>
            <a:off x="5360868" y="536354"/>
            <a:ext cx="1470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spc="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Mamu</a:t>
            </a:r>
            <a:r>
              <a:rPr lang="ko-KR" altLang="en-US" sz="11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 프로젝트</a:t>
            </a:r>
            <a:endParaRPr lang="en-US" sz="1100" spc="3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Lato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6EAA687-7F45-4EE8-8999-126B28BC4DA8}"/>
              </a:ext>
            </a:extLst>
          </p:cNvPr>
          <p:cNvGrpSpPr/>
          <p:nvPr/>
        </p:nvGrpSpPr>
        <p:grpSpPr>
          <a:xfrm>
            <a:off x="4942560" y="2322620"/>
            <a:ext cx="6245654" cy="3047701"/>
            <a:chOff x="4942560" y="2207942"/>
            <a:chExt cx="6245654" cy="304770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33D63E7-6137-47C7-8DA3-243C404E8A8E}"/>
                </a:ext>
              </a:extLst>
            </p:cNvPr>
            <p:cNvSpPr/>
            <p:nvPr/>
          </p:nvSpPr>
          <p:spPr>
            <a:xfrm>
              <a:off x="4942560" y="2207942"/>
              <a:ext cx="1256393" cy="1256393"/>
            </a:xfrm>
            <a:prstGeom prst="ellipse">
              <a:avLst/>
            </a:prstGeom>
            <a:solidFill>
              <a:srgbClr val="FF979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E2CBE92-6BFD-4626-AACB-3E581430B688}"/>
                </a:ext>
              </a:extLst>
            </p:cNvPr>
            <p:cNvSpPr/>
            <p:nvPr/>
          </p:nvSpPr>
          <p:spPr>
            <a:xfrm>
              <a:off x="6557401" y="2439992"/>
              <a:ext cx="4313433" cy="1021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날짜별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메모 작성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 err="1">
                  <a:solidFill>
                    <a:prstClr val="white">
                      <a:lumMod val="50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Url</a:t>
              </a:r>
              <a:r>
                <a:rPr lang="ko-KR" altLang="en-US" dirty="0">
                  <a:solidFill>
                    <a:prstClr val="white">
                      <a:lumMod val="50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통한 동영상과 사진 첨부</a:t>
              </a:r>
              <a:endParaRPr lang="ko-KR" altLang="en-US" sz="1100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78842216-B184-485B-B707-3204AC3D576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5291199" y="2514124"/>
              <a:ext cx="489170" cy="60056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5B720C8-0964-4B5C-B9A4-54F30EB34342}"/>
                </a:ext>
              </a:extLst>
            </p:cNvPr>
            <p:cNvSpPr/>
            <p:nvPr/>
          </p:nvSpPr>
          <p:spPr>
            <a:xfrm>
              <a:off x="9931821" y="3999250"/>
              <a:ext cx="1256393" cy="1256393"/>
            </a:xfrm>
            <a:prstGeom prst="ellipse">
              <a:avLst/>
            </a:prstGeom>
            <a:solidFill>
              <a:srgbClr val="FF979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7A3BDEB-E8D2-4F27-904B-3FDA76AA1D0B}"/>
                </a:ext>
              </a:extLst>
            </p:cNvPr>
            <p:cNvSpPr/>
            <p:nvPr/>
          </p:nvSpPr>
          <p:spPr>
            <a:xfrm>
              <a:off x="5291199" y="4171025"/>
              <a:ext cx="4313433" cy="1021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해시태그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dirty="0">
                  <a:solidFill>
                    <a:prstClr val="white">
                      <a:lumMod val="50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메모 작성 시 해시태그 부착</a:t>
              </a:r>
              <a:endParaRPr lang="en-US" altLang="ko-KR" dirty="0"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E5AB6C-4669-4EBE-8237-AA17896D9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4283" y="4260943"/>
              <a:ext cx="751465" cy="751465"/>
            </a:xfrm>
            <a:prstGeom prst="rect">
              <a:avLst/>
            </a:prstGeom>
          </p:spPr>
        </p:pic>
      </p:grpSp>
      <p:pic>
        <p:nvPicPr>
          <p:cNvPr id="23" name="그림 22" descr="모니터, 전자기기, 실내, 컴퓨터이(가) 표시된 사진&#10;&#10;자동 생성된 설명">
            <a:extLst>
              <a:ext uri="{FF2B5EF4-FFF2-40B4-BE49-F238E27FC236}">
                <a16:creationId xmlns:a16="http://schemas.microsoft.com/office/drawing/2014/main" id="{0BF90F4D-FACC-46AF-946A-BA2F2246A3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63" y="797964"/>
            <a:ext cx="2592474" cy="5716961"/>
          </a:xfrm>
          <a:prstGeom prst="rect">
            <a:avLst/>
          </a:prstGeom>
        </p:spPr>
      </p:pic>
      <p:pic>
        <p:nvPicPr>
          <p:cNvPr id="3" name="mobizen_20191127_162025">
            <a:hlinkClick r:id="" action="ppaction://media"/>
            <a:extLst>
              <a:ext uri="{FF2B5EF4-FFF2-40B4-BE49-F238E27FC236}">
                <a16:creationId xmlns:a16="http://schemas.microsoft.com/office/drawing/2014/main" id="{FF35A01E-1466-40C6-A7CE-C2E42D0945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97100" y="1376180"/>
            <a:ext cx="2281564" cy="45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1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모니터, 전자기기, 실내, 컴퓨터이(가) 표시된 사진&#10;&#10;자동 생성된 설명">
            <a:extLst>
              <a:ext uri="{FF2B5EF4-FFF2-40B4-BE49-F238E27FC236}">
                <a16:creationId xmlns:a16="http://schemas.microsoft.com/office/drawing/2014/main" id="{60103BAF-DE14-4605-AEA2-0691EBF1B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63" y="797964"/>
            <a:ext cx="2592474" cy="571696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C052C55-80F3-1948-B29A-C62D9E20C6D8}"/>
              </a:ext>
            </a:extLst>
          </p:cNvPr>
          <p:cNvSpPr/>
          <p:nvPr/>
        </p:nvSpPr>
        <p:spPr>
          <a:xfrm>
            <a:off x="5568908" y="1487679"/>
            <a:ext cx="1054497" cy="41528"/>
          </a:xfrm>
          <a:prstGeom prst="rect">
            <a:avLst/>
          </a:prstGeom>
          <a:solidFill>
            <a:srgbClr val="FF6F80"/>
          </a:solidFill>
          <a:ln>
            <a:solidFill>
              <a:srgbClr val="FF6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490CD3-4788-B34B-A214-5347CA233716}"/>
              </a:ext>
            </a:extLst>
          </p:cNvPr>
          <p:cNvSpPr txBox="1"/>
          <p:nvPr/>
        </p:nvSpPr>
        <p:spPr>
          <a:xfrm>
            <a:off x="4942560" y="826465"/>
            <a:ext cx="23038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M</a:t>
            </a:r>
            <a:r>
              <a:rPr lang="en-US" altLang="ko-KR" sz="3000" b="1" dirty="0" err="1">
                <a:solidFill>
                  <a:srgbClr val="FF6F8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a</a:t>
            </a:r>
            <a:r>
              <a:rPr lang="en-US" altLang="ko-KR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mu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 소개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  <a:cs typeface="Lato Black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0E58CF-2CBF-4B32-9FC5-4EE0A8611F9E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F5ADA-8B0A-403A-897D-287292D25057}"/>
              </a:ext>
            </a:extLst>
          </p:cNvPr>
          <p:cNvSpPr txBox="1"/>
          <p:nvPr/>
        </p:nvSpPr>
        <p:spPr>
          <a:xfrm>
            <a:off x="5360868" y="536354"/>
            <a:ext cx="1470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spc="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Mamu</a:t>
            </a:r>
            <a:r>
              <a:rPr lang="ko-KR" altLang="en-US" sz="11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 프로젝트</a:t>
            </a:r>
            <a:endParaRPr lang="en-US" sz="1100" spc="3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Lato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D3A0DA-DC9A-4B4D-9DCD-6F01F977D521}"/>
              </a:ext>
            </a:extLst>
          </p:cNvPr>
          <p:cNvGrpSpPr/>
          <p:nvPr/>
        </p:nvGrpSpPr>
        <p:grpSpPr>
          <a:xfrm>
            <a:off x="5317066" y="3011720"/>
            <a:ext cx="5762760" cy="1261456"/>
            <a:chOff x="6306973" y="3027197"/>
            <a:chExt cx="4111504" cy="90000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940B3E7-A048-4C64-93BF-71ECE3A0BE08}"/>
                </a:ext>
              </a:extLst>
            </p:cNvPr>
            <p:cNvSpPr/>
            <p:nvPr/>
          </p:nvSpPr>
          <p:spPr>
            <a:xfrm>
              <a:off x="6306973" y="3027197"/>
              <a:ext cx="900000" cy="900000"/>
            </a:xfrm>
            <a:prstGeom prst="ellipse">
              <a:avLst/>
            </a:prstGeom>
            <a:solidFill>
              <a:srgbClr val="FF979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268BA74-94BA-42C9-A634-41DF6B00D591}"/>
                </a:ext>
              </a:extLst>
            </p:cNvPr>
            <p:cNvSpPr/>
            <p:nvPr/>
          </p:nvSpPr>
          <p:spPr>
            <a:xfrm>
              <a:off x="7328608" y="3077247"/>
              <a:ext cx="3089869" cy="729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메모 검색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prstClr val="white">
                      <a:lumMod val="50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부착된 태그를 통한 메모 검색</a:t>
              </a:r>
              <a:endParaRPr lang="ko-KR" altLang="en-US" sz="1100" dirty="0">
                <a:solidFill>
                  <a:prstClr val="white">
                    <a:lumMod val="7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C8428AB-D0C9-4315-9E94-9FF91FFF1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145" y="3256368"/>
              <a:ext cx="441656" cy="441656"/>
            </a:xfrm>
            <a:prstGeom prst="rect">
              <a:avLst/>
            </a:prstGeom>
          </p:spPr>
        </p:pic>
      </p:grpSp>
      <p:pic>
        <p:nvPicPr>
          <p:cNvPr id="3" name="mobizen_20191127_162441">
            <a:hlinkClick r:id="" action="ppaction://media"/>
            <a:extLst>
              <a:ext uri="{FF2B5EF4-FFF2-40B4-BE49-F238E27FC236}">
                <a16:creationId xmlns:a16="http://schemas.microsoft.com/office/drawing/2014/main" id="{23C8E4B0-A15C-4829-B852-AE9154AE36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95589" y="1386515"/>
            <a:ext cx="2273026" cy="451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6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3B9E44E-CBAA-C645-BF9F-405D26446075}"/>
              </a:ext>
            </a:extLst>
          </p:cNvPr>
          <p:cNvSpPr/>
          <p:nvPr/>
        </p:nvSpPr>
        <p:spPr>
          <a:xfrm>
            <a:off x="4616813" y="3284986"/>
            <a:ext cx="939729" cy="939729"/>
          </a:xfrm>
          <a:prstGeom prst="ellipse">
            <a:avLst/>
          </a:prstGeom>
          <a:solidFill>
            <a:srgbClr val="FE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prstClr val="white"/>
              </a:solidFill>
              <a:latin typeface="+mj-lt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795E289-5972-094E-81C7-3179CDFAF593}"/>
              </a:ext>
            </a:extLst>
          </p:cNvPr>
          <p:cNvCxnSpPr>
            <a:cxnSpLocks/>
          </p:cNvCxnSpPr>
          <p:nvPr/>
        </p:nvCxnSpPr>
        <p:spPr>
          <a:xfrm>
            <a:off x="2512200" y="3744264"/>
            <a:ext cx="1579914" cy="1"/>
          </a:xfrm>
          <a:prstGeom prst="straightConnector1">
            <a:avLst/>
          </a:prstGeom>
          <a:ln w="9525">
            <a:gradFill flip="none" rotWithShape="1">
              <a:gsLst>
                <a:gs pos="0">
                  <a:schemeClr val="bg1">
                    <a:lumMod val="0"/>
                    <a:lumOff val="100000"/>
                  </a:schemeClr>
                </a:gs>
                <a:gs pos="58000">
                  <a:schemeClr val="tx1">
                    <a:lumMod val="44000"/>
                    <a:lumOff val="56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0932F1E-6CE7-E84C-A623-4787AF283C34}"/>
              </a:ext>
            </a:extLst>
          </p:cNvPr>
          <p:cNvSpPr txBox="1"/>
          <p:nvPr/>
        </p:nvSpPr>
        <p:spPr>
          <a:xfrm>
            <a:off x="5672511" y="3301251"/>
            <a:ext cx="245366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음악 추천 기능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32A53B-E8DA-1B43-97FE-9EDDB2A6B46F}"/>
              </a:ext>
            </a:extLst>
          </p:cNvPr>
          <p:cNvSpPr txBox="1"/>
          <p:nvPr/>
        </p:nvSpPr>
        <p:spPr>
          <a:xfrm>
            <a:off x="5672511" y="3805208"/>
            <a:ext cx="5059130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사용자의 메모</a:t>
            </a:r>
            <a:r>
              <a:rPr lang="en-US" altLang="ko-KR" sz="1600" dirty="0"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태그를 분석해 적절한 음악 추천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자유형 71">
            <a:extLst>
              <a:ext uri="{FF2B5EF4-FFF2-40B4-BE49-F238E27FC236}">
                <a16:creationId xmlns:a16="http://schemas.microsoft.com/office/drawing/2014/main" id="{7A202E06-38D2-9142-9515-4CB1FB49ADC8}"/>
              </a:ext>
            </a:extLst>
          </p:cNvPr>
          <p:cNvSpPr>
            <a:spLocks/>
          </p:cNvSpPr>
          <p:nvPr/>
        </p:nvSpPr>
        <p:spPr bwMode="auto">
          <a:xfrm>
            <a:off x="8171541" y="5715137"/>
            <a:ext cx="223375" cy="19549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BC052C55-80F3-1948-B29A-C62D9E20C6D8}"/>
              </a:ext>
            </a:extLst>
          </p:cNvPr>
          <p:cNvSpPr/>
          <p:nvPr/>
        </p:nvSpPr>
        <p:spPr>
          <a:xfrm>
            <a:off x="5568908" y="1487678"/>
            <a:ext cx="1160917" cy="45719"/>
          </a:xfrm>
          <a:prstGeom prst="rect">
            <a:avLst/>
          </a:prstGeom>
          <a:solidFill>
            <a:srgbClr val="FF6F80"/>
          </a:solidFill>
          <a:ln>
            <a:solidFill>
              <a:srgbClr val="FF6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490CD3-4788-B34B-A214-5347CA233716}"/>
              </a:ext>
            </a:extLst>
          </p:cNvPr>
          <p:cNvSpPr txBox="1"/>
          <p:nvPr/>
        </p:nvSpPr>
        <p:spPr>
          <a:xfrm>
            <a:off x="4732566" y="826465"/>
            <a:ext cx="27238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Lato Black" charset="0"/>
              </a:rPr>
              <a:t>향후 개발 계획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  <a:cs typeface="Lato Black" charset="0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3B9E44E-CBAA-C645-BF9F-405D26446075}"/>
              </a:ext>
            </a:extLst>
          </p:cNvPr>
          <p:cNvSpPr/>
          <p:nvPr/>
        </p:nvSpPr>
        <p:spPr>
          <a:xfrm>
            <a:off x="6156717" y="4763979"/>
            <a:ext cx="939729" cy="939729"/>
          </a:xfrm>
          <a:prstGeom prst="ellipse">
            <a:avLst/>
          </a:prstGeom>
          <a:solidFill>
            <a:srgbClr val="FE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prstClr val="white"/>
              </a:solidFill>
              <a:latin typeface="+mj-lt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795E289-5972-094E-81C7-3179CDFAF593}"/>
              </a:ext>
            </a:extLst>
          </p:cNvPr>
          <p:cNvCxnSpPr>
            <a:cxnSpLocks/>
          </p:cNvCxnSpPr>
          <p:nvPr/>
        </p:nvCxnSpPr>
        <p:spPr>
          <a:xfrm>
            <a:off x="4052104" y="5223257"/>
            <a:ext cx="1579914" cy="1"/>
          </a:xfrm>
          <a:prstGeom prst="straightConnector1">
            <a:avLst/>
          </a:prstGeom>
          <a:ln w="9525">
            <a:gradFill flip="none" rotWithShape="1">
              <a:gsLst>
                <a:gs pos="0">
                  <a:schemeClr val="bg1">
                    <a:lumMod val="0"/>
                    <a:lumOff val="100000"/>
                  </a:schemeClr>
                </a:gs>
                <a:gs pos="58000">
                  <a:schemeClr val="tx1">
                    <a:lumMod val="44000"/>
                    <a:lumOff val="56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10932F1E-6CE7-E84C-A623-4787AF283C34}"/>
              </a:ext>
            </a:extLst>
          </p:cNvPr>
          <p:cNvSpPr txBox="1"/>
          <p:nvPr/>
        </p:nvSpPr>
        <p:spPr>
          <a:xfrm>
            <a:off x="7220111" y="4703582"/>
            <a:ext cx="367786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음악 스트리밍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서비스 추가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32A53B-E8DA-1B43-97FE-9EDDB2A6B46F}"/>
              </a:ext>
            </a:extLst>
          </p:cNvPr>
          <p:cNvSpPr txBox="1"/>
          <p:nvPr/>
        </p:nvSpPr>
        <p:spPr>
          <a:xfrm>
            <a:off x="7220111" y="5217238"/>
            <a:ext cx="4044094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가수와 노래 제목만으로 메모에 음악 추가</a:t>
            </a:r>
            <a:r>
              <a:rPr lang="en-US" altLang="ko-KR" sz="1600" dirty="0"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재생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22" y="3424232"/>
            <a:ext cx="627831" cy="6278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863" y="5015107"/>
            <a:ext cx="468682" cy="468682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6E9BF064-E3E2-478D-96D6-3387183D511F}"/>
              </a:ext>
            </a:extLst>
          </p:cNvPr>
          <p:cNvSpPr/>
          <p:nvPr/>
        </p:nvSpPr>
        <p:spPr>
          <a:xfrm>
            <a:off x="3060995" y="1879902"/>
            <a:ext cx="939729" cy="939729"/>
          </a:xfrm>
          <a:prstGeom prst="ellipse">
            <a:avLst/>
          </a:prstGeom>
          <a:solidFill>
            <a:srgbClr val="FE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prstClr val="white"/>
              </a:solidFill>
              <a:latin typeface="+mj-lt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BB088F6-4550-4BF2-8E5A-B6E0418D88CB}"/>
              </a:ext>
            </a:extLst>
          </p:cNvPr>
          <p:cNvCxnSpPr>
            <a:cxnSpLocks/>
          </p:cNvCxnSpPr>
          <p:nvPr/>
        </p:nvCxnSpPr>
        <p:spPr>
          <a:xfrm>
            <a:off x="956382" y="2339180"/>
            <a:ext cx="1579914" cy="1"/>
          </a:xfrm>
          <a:prstGeom prst="straightConnector1">
            <a:avLst/>
          </a:prstGeom>
          <a:ln w="9525">
            <a:gradFill flip="none" rotWithShape="1">
              <a:gsLst>
                <a:gs pos="0">
                  <a:schemeClr val="bg1">
                    <a:lumMod val="0"/>
                    <a:lumOff val="100000"/>
                  </a:schemeClr>
                </a:gs>
                <a:gs pos="58000">
                  <a:schemeClr val="tx1">
                    <a:lumMod val="44000"/>
                    <a:lumOff val="56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F123D5E-5F71-43CB-BF16-F6C0F6D9E6DE}"/>
              </a:ext>
            </a:extLst>
          </p:cNvPr>
          <p:cNvSpPr txBox="1"/>
          <p:nvPr/>
        </p:nvSpPr>
        <p:spPr>
          <a:xfrm>
            <a:off x="4141405" y="1904977"/>
            <a:ext cx="2666119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메모 공유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092E0B-DA18-41E6-A9A7-14892C1E6555}"/>
              </a:ext>
            </a:extLst>
          </p:cNvPr>
          <p:cNvSpPr txBox="1"/>
          <p:nvPr/>
        </p:nvSpPr>
        <p:spPr>
          <a:xfrm>
            <a:off x="4141405" y="2382373"/>
            <a:ext cx="3005452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간 폐쇄형 메모 공유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11FC2DE-6271-4598-BC5A-A5320FC048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157" y="2131588"/>
            <a:ext cx="448232" cy="44823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311C0D1-6533-4046-A820-92F5DDAFEB64}"/>
              </a:ext>
            </a:extLst>
          </p:cNvPr>
          <p:cNvSpPr txBox="1"/>
          <p:nvPr/>
        </p:nvSpPr>
        <p:spPr>
          <a:xfrm>
            <a:off x="5360868" y="536354"/>
            <a:ext cx="1470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spc="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Mamu</a:t>
            </a:r>
            <a:r>
              <a:rPr lang="ko-KR" altLang="en-US" sz="11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 프로젝트</a:t>
            </a:r>
            <a:endParaRPr lang="en-US" sz="1100" spc="3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99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1" grpId="0"/>
      <p:bldP spid="62" grpId="0"/>
      <p:bldP spid="72" grpId="0" animBg="1"/>
      <p:bldP spid="64" grpId="0" animBg="1"/>
      <p:bldP spid="71" grpId="0"/>
      <p:bldP spid="73" grpId="0"/>
      <p:bldP spid="25" grpId="0" animBg="1"/>
      <p:bldP spid="30" grpId="0"/>
      <p:bldP spid="3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4289</TotalTime>
  <Words>211</Words>
  <Application>Microsoft Office PowerPoint</Application>
  <PresentationFormat>와이드스크린</PresentationFormat>
  <Paragraphs>80</Paragraphs>
  <Slides>12</Slides>
  <Notes>8</Notes>
  <HiddenSlides>0</HiddenSlides>
  <MMClips>3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나눔스퀘어 Bold</vt:lpstr>
      <vt:lpstr>맑은 고딕</vt:lpstr>
      <vt:lpstr>나눔스퀘어 ExtraBold</vt:lpstr>
      <vt:lpstr>나눔스퀘어 Light</vt:lpstr>
      <vt:lpstr>타이포_쌍문동 B</vt:lpstr>
      <vt:lpstr>나눔스퀘어</vt:lpstr>
      <vt:lpstr>에스코어 드림 9 Black</vt:lpstr>
      <vt:lpstr>나눔고딕 ExtraBold</vt:lpstr>
      <vt:lpstr>에스코어 드림 6 Bold</vt:lpstr>
      <vt:lpstr>에스코어 드림 4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HJ K</cp:lastModifiedBy>
  <cp:revision>241</cp:revision>
  <dcterms:created xsi:type="dcterms:W3CDTF">2016-03-30T05:53:39Z</dcterms:created>
  <dcterms:modified xsi:type="dcterms:W3CDTF">2019-11-27T08:00:34Z</dcterms:modified>
</cp:coreProperties>
</file>